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8"/>
  </p:notesMasterIdLst>
  <p:sldIdLst>
    <p:sldId id="256" r:id="rId2"/>
    <p:sldId id="290" r:id="rId3"/>
    <p:sldId id="344" r:id="rId4"/>
    <p:sldId id="257" r:id="rId5"/>
    <p:sldId id="291" r:id="rId6"/>
    <p:sldId id="292" r:id="rId7"/>
    <p:sldId id="346" r:id="rId8"/>
    <p:sldId id="293" r:id="rId9"/>
    <p:sldId id="314" r:id="rId10"/>
    <p:sldId id="315" r:id="rId11"/>
    <p:sldId id="316" r:id="rId12"/>
    <p:sldId id="347" r:id="rId13"/>
    <p:sldId id="320" r:id="rId14"/>
    <p:sldId id="321" r:id="rId15"/>
    <p:sldId id="322" r:id="rId16"/>
    <p:sldId id="348" r:id="rId17"/>
    <p:sldId id="319" r:id="rId18"/>
    <p:sldId id="324" r:id="rId19"/>
    <p:sldId id="325" r:id="rId20"/>
    <p:sldId id="349" r:id="rId21"/>
    <p:sldId id="326" r:id="rId22"/>
    <p:sldId id="327" r:id="rId23"/>
    <p:sldId id="350" r:id="rId24"/>
    <p:sldId id="328" r:id="rId25"/>
    <p:sldId id="329" r:id="rId26"/>
    <p:sldId id="330" r:id="rId27"/>
    <p:sldId id="331" r:id="rId28"/>
    <p:sldId id="351" r:id="rId29"/>
    <p:sldId id="332" r:id="rId30"/>
    <p:sldId id="333" r:id="rId31"/>
    <p:sldId id="334" r:id="rId32"/>
    <p:sldId id="341" r:id="rId33"/>
    <p:sldId id="352" r:id="rId34"/>
    <p:sldId id="335" r:id="rId35"/>
    <p:sldId id="336" r:id="rId36"/>
    <p:sldId id="353" r:id="rId37"/>
    <p:sldId id="337" r:id="rId38"/>
    <p:sldId id="338" r:id="rId39"/>
    <p:sldId id="354" r:id="rId40"/>
    <p:sldId id="295" r:id="rId41"/>
    <p:sldId id="317" r:id="rId42"/>
    <p:sldId id="318" r:id="rId43"/>
    <p:sldId id="355" r:id="rId44"/>
    <p:sldId id="339" r:id="rId45"/>
    <p:sldId id="340" r:id="rId46"/>
    <p:sldId id="343" r:id="rId4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EC3C"/>
    <a:srgbClr val="0000CC"/>
    <a:srgbClr val="FFA3FF"/>
    <a:srgbClr val="FA6AF3"/>
    <a:srgbClr val="D47A02"/>
    <a:srgbClr val="E6B254"/>
    <a:srgbClr val="BF7E37"/>
    <a:srgbClr val="1D3A00"/>
    <a:srgbClr val="E39A39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8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3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3310" y="1350110"/>
            <a:ext cx="6719020" cy="167975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3310" y="3029865"/>
            <a:ext cx="6719020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64" y="2769394"/>
            <a:ext cx="1463675" cy="392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281175"/>
            <a:ext cx="7940659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502815"/>
            <a:ext cx="7940660" cy="3206806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433880"/>
            <a:ext cx="6413610" cy="916229"/>
          </a:xfrm>
          <a:noFill/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425" y="1350111"/>
            <a:ext cx="6413610" cy="3359510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7" y="164123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7" y="2113635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4123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13635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www.pexels.com/photo/ecommerce-online-shopping-tablet-tablets-160032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86000"/>
            <a:lum/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3.wdp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2.wdp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4.wdp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6.wdp"/><Relationship Id="rId5" Type="http://schemas.openxmlformats.org/officeDocument/2006/relationships/image" Target="../media/image30.png"/><Relationship Id="rId4" Type="http://schemas.microsoft.com/office/2007/relationships/hdphoto" Target="../media/hdphoto25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8.wdp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0.wdp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2.wdp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4.wdp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6.wdp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8.wdp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0.wdp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2.wdp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4.wdp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6.wdp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8.wdp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9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0.wdp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1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2.wdp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4.wdp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6.wdp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57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8.wdp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9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0.wdp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6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2.wdp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63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4.wdp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65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6.wdp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4.png"/><Relationship Id="rId4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5840" y="891995"/>
            <a:ext cx="7132320" cy="1221640"/>
          </a:xfrm>
          <a:solidFill>
            <a:srgbClr val="002060">
              <a:alpha val="52000"/>
            </a:srgb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ln>
                  <a:solidFill>
                    <a:schemeClr val="bg2"/>
                  </a:solidFill>
                </a:ln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Final </a:t>
            </a:r>
            <a:r>
              <a:rPr lang="en-US" dirty="0">
                <a:ln>
                  <a:solidFill>
                    <a:schemeClr val="bg2"/>
                  </a:solidFill>
                </a:ln>
                <a:solidFill>
                  <a:schemeClr val="tx1"/>
                </a:solidFill>
                <a:effectLst>
                  <a:glow rad="63500">
                    <a:schemeClr val="bg1">
                      <a:alpha val="41000"/>
                    </a:scheme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Portfolio</a:t>
            </a:r>
            <a:r>
              <a:rPr lang="en-US" dirty="0">
                <a:ln>
                  <a:solidFill>
                    <a:schemeClr val="bg2"/>
                  </a:solidFill>
                </a:ln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 Project on SQL Part</a:t>
            </a:r>
            <a:br>
              <a:rPr lang="en-US" dirty="0">
                <a:ln>
                  <a:solidFill>
                    <a:schemeClr val="bg2"/>
                  </a:solidFill>
                </a:ln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</a:br>
            <a:r>
              <a:rPr lang="en-US" sz="2400" dirty="0">
                <a:ln>
                  <a:solidFill>
                    <a:schemeClr val="bg2"/>
                  </a:solidFill>
                </a:ln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Topic : Comprehensive E-commerce Data Management  and Analysis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C64A71-C3B0-1E8C-8818-2431AB4B5A07}"/>
              </a:ext>
            </a:extLst>
          </p:cNvPr>
          <p:cNvSpPr txBox="1">
            <a:spLocks/>
          </p:cNvSpPr>
          <p:nvPr/>
        </p:nvSpPr>
        <p:spPr>
          <a:xfrm>
            <a:off x="1973706" y="2266340"/>
            <a:ext cx="5196589" cy="122164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err="1">
                <a:ln>
                  <a:solidFill>
                    <a:schemeClr val="bg2"/>
                  </a:solidFill>
                </a:ln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Presentor</a:t>
            </a:r>
            <a:r>
              <a:rPr lang="en-US" sz="2000" dirty="0">
                <a:ln>
                  <a:solidFill>
                    <a:schemeClr val="bg2"/>
                  </a:solidFill>
                </a:ln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n>
                  <a:solidFill>
                    <a:schemeClr val="bg2"/>
                  </a:solidFill>
                </a:ln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Sumiya</a:t>
            </a:r>
            <a:r>
              <a:rPr lang="en-US" sz="2000" dirty="0">
                <a:ln>
                  <a:solidFill>
                    <a:schemeClr val="bg2"/>
                  </a:solidFill>
                </a:ln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 Sadiya</a:t>
            </a:r>
          </a:p>
          <a:p>
            <a:pPr algn="ctr"/>
            <a:r>
              <a:rPr lang="en-US" sz="2000" dirty="0">
                <a:ln>
                  <a:solidFill>
                    <a:schemeClr val="bg2"/>
                  </a:solidFill>
                </a:ln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Course Name : Data &amp; Business Analytics Live 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DD5F9483-35C2-603E-09DF-AD0340D12E9E}"/>
              </a:ext>
            </a:extLst>
          </p:cNvPr>
          <p:cNvSpPr>
            <a:spLocks/>
          </p:cNvSpPr>
          <p:nvPr/>
        </p:nvSpPr>
        <p:spPr>
          <a:xfrm>
            <a:off x="3945823" y="2508920"/>
            <a:ext cx="1402317" cy="37035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754375" y="433880"/>
            <a:ext cx="7635250" cy="30541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Determine the minimum and maximum prices of the products.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5FAA1-4D76-529C-BC0A-FD203ADF0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375" y="1655521"/>
            <a:ext cx="3095645" cy="213787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49CF69-2594-550E-69E2-C626826937AA}"/>
              </a:ext>
            </a:extLst>
          </p:cNvPr>
          <p:cNvSpPr>
            <a:spLocks/>
          </p:cNvSpPr>
          <p:nvPr/>
        </p:nvSpPr>
        <p:spPr>
          <a:xfrm>
            <a:off x="707839" y="1141613"/>
            <a:ext cx="3188716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0E8E35-F6AC-EBC7-DFDC-D706B87A45C2}"/>
              </a:ext>
            </a:extLst>
          </p:cNvPr>
          <p:cNvSpPr>
            <a:spLocks/>
          </p:cNvSpPr>
          <p:nvPr/>
        </p:nvSpPr>
        <p:spPr>
          <a:xfrm>
            <a:off x="5127239" y="1206521"/>
            <a:ext cx="3206805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587E03-4EFE-6BC0-7F92-AC1C87456A74}"/>
              </a:ext>
            </a:extLst>
          </p:cNvPr>
          <p:cNvSpPr>
            <a:spLocks/>
          </p:cNvSpPr>
          <p:nvPr/>
        </p:nvSpPr>
        <p:spPr>
          <a:xfrm>
            <a:off x="754375" y="4201565"/>
            <a:ext cx="7480773" cy="76948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If there’s a gap in the product offerings between the lowest and highest prices, consider developing products that could appeal to middle-market consumers, potentially increasing market share.</a:t>
            </a:r>
          </a:p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Use price segmentation to more effectively target marketing and sales efforts. </a:t>
            </a:r>
            <a:endParaRPr lang="en-US" sz="10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57EA99-A793-BD56-43E8-788F8CBFA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2820" y="1689736"/>
            <a:ext cx="3095645" cy="946591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411605-60C9-49FD-D0EA-ED9FE2504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4204" y="2852651"/>
            <a:ext cx="3094261" cy="946591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268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: Right 16">
            <a:extLst>
              <a:ext uri="{FF2B5EF4-FFF2-40B4-BE49-F238E27FC236}">
                <a16:creationId xmlns:a16="http://schemas.microsoft.com/office/drawing/2014/main" id="{D184B576-8887-E559-EDAB-9A54C31B1F60}"/>
              </a:ext>
            </a:extLst>
          </p:cNvPr>
          <p:cNvSpPr>
            <a:spLocks/>
          </p:cNvSpPr>
          <p:nvPr/>
        </p:nvSpPr>
        <p:spPr>
          <a:xfrm>
            <a:off x="1580015" y="1719634"/>
            <a:ext cx="1312230" cy="24919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0C132B6-D30B-80B9-4497-CE77269620F6}"/>
              </a:ext>
            </a:extLst>
          </p:cNvPr>
          <p:cNvSpPr>
            <a:spLocks/>
          </p:cNvSpPr>
          <p:nvPr/>
        </p:nvSpPr>
        <p:spPr>
          <a:xfrm>
            <a:off x="1512473" y="2985703"/>
            <a:ext cx="1379772" cy="24919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1464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596244" y="433880"/>
            <a:ext cx="7408080" cy="305410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Count the total number of merchants operating in each country.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43C313-B28A-F449-02DE-93967705D222}"/>
              </a:ext>
            </a:extLst>
          </p:cNvPr>
          <p:cNvSpPr>
            <a:spLocks/>
          </p:cNvSpPr>
          <p:nvPr/>
        </p:nvSpPr>
        <p:spPr>
          <a:xfrm>
            <a:off x="596243" y="1508737"/>
            <a:ext cx="983772" cy="6302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9F6239-866D-82F9-CEFA-1BC5FFF2062B}"/>
              </a:ext>
            </a:extLst>
          </p:cNvPr>
          <p:cNvSpPr>
            <a:spLocks/>
          </p:cNvSpPr>
          <p:nvPr/>
        </p:nvSpPr>
        <p:spPr>
          <a:xfrm>
            <a:off x="601670" y="2787339"/>
            <a:ext cx="916230" cy="6302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Output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282414-5F41-B649-7452-90B41BB9D780}"/>
              </a:ext>
            </a:extLst>
          </p:cNvPr>
          <p:cNvSpPr>
            <a:spLocks/>
          </p:cNvSpPr>
          <p:nvPr/>
        </p:nvSpPr>
        <p:spPr>
          <a:xfrm>
            <a:off x="601672" y="3887974"/>
            <a:ext cx="7482544" cy="81353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High competition in Nigeria with 4 merchants  </a:t>
            </a:r>
            <a:r>
              <a:rPr lang="en-US" sz="1000" b="1" dirty="0"/>
              <a:t>could be more competitive. They need to differentiate their offerings and provide superior customer service to gain market share.</a:t>
            </a:r>
            <a:endParaRPr lang="en-US" sz="10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Differentiation through unique product offerings, local partnerships, and customer experiences will be challenging for success .</a:t>
            </a:r>
            <a:endParaRPr lang="en-US" sz="1000" b="1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A3EA5B-DD4B-2F31-EF82-CAA632424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25981"/>
          <a:stretch/>
        </p:blipFill>
        <p:spPr>
          <a:xfrm>
            <a:off x="2892244" y="2682138"/>
            <a:ext cx="5083660" cy="88531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662D79-44A4-68F1-5671-88A9ACE86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2245" y="1272463"/>
            <a:ext cx="5083659" cy="1102765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48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449F8-B1E1-BFC9-9501-94D5612C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0" y="128470"/>
            <a:ext cx="8852159" cy="4901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DD8AD-BE62-7326-01B3-72EF40DE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425" y="1960930"/>
            <a:ext cx="4581150" cy="1527050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en-US" sz="4400" b="1" dirty="0">
                <a:latin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Sylfaen" panose="010A0502050306030303" pitchFamily="18" charset="0"/>
                <a:cs typeface="Times New Roman" panose="02020603050405020304" pitchFamily="18" charset="0"/>
              </a:rPr>
              <a:t>Group By &amp; Having Clauses</a:t>
            </a:r>
            <a:br>
              <a:rPr lang="en-US" sz="2400" b="1" dirty="0">
                <a:latin typeface="Sylfaen" panose="010A0502050306030303" pitchFamily="18" charset="0"/>
                <a:cs typeface="Times New Roman" panose="02020603050405020304" pitchFamily="18" charset="0"/>
              </a:rPr>
            </a:br>
            <a:endParaRPr lang="en-US" dirty="0"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22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Right 9">
            <a:extLst>
              <a:ext uri="{FF2B5EF4-FFF2-40B4-BE49-F238E27FC236}">
                <a16:creationId xmlns:a16="http://schemas.microsoft.com/office/drawing/2014/main" id="{367327C7-7485-AB79-E4C2-5C9CF15E7516}"/>
              </a:ext>
            </a:extLst>
          </p:cNvPr>
          <p:cNvSpPr>
            <a:spLocks/>
          </p:cNvSpPr>
          <p:nvPr/>
        </p:nvSpPr>
        <p:spPr>
          <a:xfrm>
            <a:off x="4880355" y="2599950"/>
            <a:ext cx="1065990" cy="24919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754374" y="433880"/>
            <a:ext cx="7351459" cy="305410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Group the orders by their status and count the number of orders in each status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B28265-6E08-0B1B-0480-4BAA23A06ACA}"/>
              </a:ext>
            </a:extLst>
          </p:cNvPr>
          <p:cNvSpPr>
            <a:spLocks/>
          </p:cNvSpPr>
          <p:nvPr/>
        </p:nvSpPr>
        <p:spPr>
          <a:xfrm>
            <a:off x="798769" y="1557498"/>
            <a:ext cx="4123036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CBE401-58AE-28FD-8F54-80A7738488EB}"/>
              </a:ext>
            </a:extLst>
          </p:cNvPr>
          <p:cNvSpPr>
            <a:spLocks/>
          </p:cNvSpPr>
          <p:nvPr/>
        </p:nvSpPr>
        <p:spPr>
          <a:xfrm>
            <a:off x="5896312" y="1569438"/>
            <a:ext cx="2211293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FB73A2-B915-96F5-0FE7-EBBB8AF68EA8}"/>
              </a:ext>
            </a:extLst>
          </p:cNvPr>
          <p:cNvSpPr>
            <a:spLocks/>
          </p:cNvSpPr>
          <p:nvPr/>
        </p:nvSpPr>
        <p:spPr>
          <a:xfrm>
            <a:off x="756146" y="3950459"/>
            <a:ext cx="7351459" cy="76108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Having the highest number of orders in the "Completed" status (21 orders) suggests that the order processing system is functioning well, and most customers are satisfied with the overall experience</a:t>
            </a:r>
            <a:r>
              <a:rPr lang="en-US" sz="1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Put focus on retain customers by providing incentives (e.g., loyalty programs, discounts on future purchases)..</a:t>
            </a:r>
            <a:endParaRPr lang="en-US" sz="1000" b="1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E39E55-9D8D-E365-815E-546052B91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7489"/>
          <a:stretch/>
        </p:blipFill>
        <p:spPr>
          <a:xfrm>
            <a:off x="5946344" y="2045673"/>
            <a:ext cx="2161261" cy="137813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15D573-5457-82AA-6C17-70407F1D6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2981" y="2065552"/>
            <a:ext cx="4054429" cy="131799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028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09AA4226-4E5C-F0C0-AA13-4CEC23743F5D}"/>
              </a:ext>
            </a:extLst>
          </p:cNvPr>
          <p:cNvSpPr>
            <a:spLocks/>
          </p:cNvSpPr>
          <p:nvPr/>
        </p:nvSpPr>
        <p:spPr>
          <a:xfrm>
            <a:off x="4279274" y="2377971"/>
            <a:ext cx="1043566" cy="305410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601670" y="433880"/>
            <a:ext cx="7787648" cy="305410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Group the products by merchant and display the total number of products offered by each merchant.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C7EEEA-7D33-BA55-CF47-D2C2F6C7F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455" y="1734061"/>
            <a:ext cx="3621135" cy="1562929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3C2819-9E1D-C3F8-5C33-AFE2B1BB2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5524" y="1746045"/>
            <a:ext cx="2927404" cy="1562929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36412E-2D5D-09F3-514A-C4CD0AD53317}"/>
              </a:ext>
            </a:extLst>
          </p:cNvPr>
          <p:cNvSpPr>
            <a:spLocks/>
          </p:cNvSpPr>
          <p:nvPr/>
        </p:nvSpPr>
        <p:spPr>
          <a:xfrm>
            <a:off x="645455" y="1281900"/>
            <a:ext cx="3633819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B6D5F3-635B-E59D-9E89-AC118056A2B0}"/>
              </a:ext>
            </a:extLst>
          </p:cNvPr>
          <p:cNvSpPr>
            <a:spLocks/>
          </p:cNvSpPr>
          <p:nvPr/>
        </p:nvSpPr>
        <p:spPr>
          <a:xfrm>
            <a:off x="5272328" y="1281900"/>
            <a:ext cx="3053795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97AC20-F386-4793-939A-D7F8CBC9DF1E}"/>
              </a:ext>
            </a:extLst>
          </p:cNvPr>
          <p:cNvSpPr>
            <a:spLocks/>
          </p:cNvSpPr>
          <p:nvPr/>
        </p:nvSpPr>
        <p:spPr>
          <a:xfrm>
            <a:off x="601670" y="4102859"/>
            <a:ext cx="7787648" cy="76108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b="1" dirty="0"/>
              <a:t>Home Essentials , Gadget Galaxy lead a wide range of offerings, making them a significant player in the marketplace.</a:t>
            </a:r>
            <a:r>
              <a:rPr lang="en-US" sz="105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Have to put  focus on Tech World with the smallest product count. It could also reflect a more niche market focus.</a:t>
            </a:r>
            <a:endParaRPr 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57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A6B51FF0-0C5B-107E-0B32-F6FA86E1CA62}"/>
              </a:ext>
            </a:extLst>
          </p:cNvPr>
          <p:cNvSpPr>
            <a:spLocks/>
          </p:cNvSpPr>
          <p:nvPr/>
        </p:nvSpPr>
        <p:spPr>
          <a:xfrm>
            <a:off x="3704889" y="2696493"/>
            <a:ext cx="1302380" cy="330813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515697" y="433880"/>
            <a:ext cx="7721223" cy="330813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Show the users who have placed more than 3 orders.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002D43-3B96-74D6-122E-1953D0F93256}"/>
              </a:ext>
            </a:extLst>
          </p:cNvPr>
          <p:cNvSpPr>
            <a:spLocks/>
          </p:cNvSpPr>
          <p:nvPr/>
        </p:nvSpPr>
        <p:spPr>
          <a:xfrm>
            <a:off x="515697" y="1412536"/>
            <a:ext cx="3358010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19ACAD-F47A-D3DB-4140-6D8917E532BA}"/>
              </a:ext>
            </a:extLst>
          </p:cNvPr>
          <p:cNvSpPr>
            <a:spLocks/>
          </p:cNvSpPr>
          <p:nvPr/>
        </p:nvSpPr>
        <p:spPr>
          <a:xfrm>
            <a:off x="4982205" y="1412535"/>
            <a:ext cx="3229651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283FE5-4466-F706-8D94-6BC43475B668}"/>
              </a:ext>
            </a:extLst>
          </p:cNvPr>
          <p:cNvSpPr>
            <a:spLocks/>
          </p:cNvSpPr>
          <p:nvPr/>
        </p:nvSpPr>
        <p:spPr>
          <a:xfrm>
            <a:off x="515698" y="4102859"/>
            <a:ext cx="7721222" cy="76108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Users who have placed more than three orders, providing valuable insights into repeat customers.</a:t>
            </a:r>
            <a:endParaRPr lang="en-US" sz="10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Put focus on retain users by providing incentives (e.g., loyalty programs, discounts on future purchases) and drive sales through repeat purchases</a:t>
            </a:r>
            <a:r>
              <a:rPr lang="en-US" sz="1000" dirty="0"/>
              <a:t>.</a:t>
            </a:r>
            <a:endParaRPr lang="en-US" sz="10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E30F20-F8F1-804A-BED9-E865AB223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" r="256"/>
          <a:stretch/>
        </p:blipFill>
        <p:spPr>
          <a:xfrm>
            <a:off x="561114" y="1911891"/>
            <a:ext cx="3312593" cy="1894029"/>
          </a:xfrm>
          <a:prstGeom prst="rect">
            <a:avLst/>
          </a:prstGeom>
          <a:ln w="38100">
            <a:solidFill>
              <a:schemeClr val="tx1"/>
            </a:solidFill>
          </a:ln>
          <a:effectLst/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B162DAC-1DE4-EEC9-DF66-7B0EB9E91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115" y="1849603"/>
            <a:ext cx="3181741" cy="2003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1072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449F8-B1E1-BFC9-9501-94D5612C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0" y="128470"/>
            <a:ext cx="8852159" cy="4901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DD8AD-BE62-7326-01B3-72EF40DE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5893" y="1350111"/>
            <a:ext cx="3512215" cy="1832460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en-US" sz="4400" b="1" dirty="0">
                <a:latin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Sylfaen" panose="010A0502050306030303" pitchFamily="18" charset="0"/>
                <a:cs typeface="Times New Roman" panose="02020603050405020304" pitchFamily="18" charset="0"/>
              </a:rPr>
              <a:t>SQL Joins </a:t>
            </a:r>
            <a:br>
              <a:rPr lang="en-US" sz="2400" b="1" dirty="0">
                <a:latin typeface="Sylfaen" panose="010A0502050306030303" pitchFamily="18" charset="0"/>
                <a:cs typeface="Times New Roman" panose="02020603050405020304" pitchFamily="18" charset="0"/>
              </a:rPr>
            </a:br>
            <a:endParaRPr lang="en-US" dirty="0"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30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601670" y="433880"/>
            <a:ext cx="7940660" cy="381488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. Perform an inner join between orders and users to retrieve all the orders along with the user's full name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D2C50A-3F05-F10F-35D0-FA2A124C8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-590" b="-1"/>
          <a:stretch/>
        </p:blipFill>
        <p:spPr>
          <a:xfrm>
            <a:off x="4799591" y="1735131"/>
            <a:ext cx="3710362" cy="19055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5B0B4AA6-AFA6-DCEB-C401-C76A3D91A905}"/>
              </a:ext>
            </a:extLst>
          </p:cNvPr>
          <p:cNvSpPr>
            <a:spLocks/>
          </p:cNvSpPr>
          <p:nvPr/>
        </p:nvSpPr>
        <p:spPr>
          <a:xfrm>
            <a:off x="4113885" y="2583611"/>
            <a:ext cx="685705" cy="38148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E4C137-AF7B-1A4F-1035-E6C20F8EC9DE}"/>
              </a:ext>
            </a:extLst>
          </p:cNvPr>
          <p:cNvSpPr>
            <a:spLocks/>
          </p:cNvSpPr>
          <p:nvPr/>
        </p:nvSpPr>
        <p:spPr>
          <a:xfrm>
            <a:off x="645639" y="1207459"/>
            <a:ext cx="3707428" cy="3342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320458-D6CD-35C8-60B7-4DA56940D702}"/>
              </a:ext>
            </a:extLst>
          </p:cNvPr>
          <p:cNvSpPr>
            <a:spLocks/>
          </p:cNvSpPr>
          <p:nvPr/>
        </p:nvSpPr>
        <p:spPr>
          <a:xfrm>
            <a:off x="4724705" y="1201094"/>
            <a:ext cx="3817625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E477BB-B94A-CEBE-0A0A-B2EA6069ECBA}"/>
              </a:ext>
            </a:extLst>
          </p:cNvPr>
          <p:cNvSpPr>
            <a:spLocks/>
          </p:cNvSpPr>
          <p:nvPr/>
        </p:nvSpPr>
        <p:spPr>
          <a:xfrm>
            <a:off x="601670" y="4102859"/>
            <a:ext cx="7787649" cy="76108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b="1" dirty="0"/>
              <a:t>Analyzing frequent order statuses per customer may provide insights into specific customer behavior. </a:t>
            </a:r>
          </a:p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b="1" dirty="0"/>
              <a:t>Specially, return items need for targeted customer service interventions or improved product offerings.</a:t>
            </a:r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E854E4-6F54-FDEB-33D7-98397400D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048" y="1965956"/>
            <a:ext cx="3675050" cy="13761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3689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71BB51-FE63-BDE6-8D7A-A073569B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227" y="2232405"/>
            <a:ext cx="766208" cy="5486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448965" y="433881"/>
            <a:ext cx="8246070" cy="305410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Use a left join to retrieve all products and their respective orders. Include products that haven’t been ordered.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71C9D67-D125-4F96-9519-53398345EDBE}"/>
              </a:ext>
            </a:extLst>
          </p:cNvPr>
          <p:cNvSpPr>
            <a:spLocks/>
          </p:cNvSpPr>
          <p:nvPr/>
        </p:nvSpPr>
        <p:spPr>
          <a:xfrm>
            <a:off x="448965" y="4102859"/>
            <a:ext cx="8246069" cy="76108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b="1" dirty="0"/>
              <a:t>Many products appear without any associated orders (indicated by NULL in </a:t>
            </a:r>
            <a:r>
              <a:rPr lang="en-US" sz="1050" b="1" dirty="0" err="1"/>
              <a:t>Order_ID</a:t>
            </a:r>
            <a:r>
              <a:rPr lang="en-US" sz="1050" b="1" dirty="0"/>
              <a:t>), signaling that these items may be underperforming</a:t>
            </a:r>
            <a:r>
              <a:rPr lang="en-US" sz="105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The business might consider reviewing their marketing strategy for these products or even discontinuing them.</a:t>
            </a:r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187BCA-CF29-CB05-CE34-9A52B98FE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4435" y="1666872"/>
            <a:ext cx="4780600" cy="1679755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166853-F559-CD8F-8936-30E52F21A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9785" y="1401851"/>
            <a:ext cx="2290575" cy="2209798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9371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1059785" y="351819"/>
            <a:ext cx="7024430" cy="234765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Use a self-join to find users who share the same country code. 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EEB9968-6BA0-2CCA-99F2-4BFF4D2AA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423" b="14241"/>
          <a:stretch/>
        </p:blipFill>
        <p:spPr>
          <a:xfrm>
            <a:off x="2189641" y="2692285"/>
            <a:ext cx="4613478" cy="1080378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54A62F0-6D19-ECD6-6468-5DC8C33ED66A}"/>
              </a:ext>
            </a:extLst>
          </p:cNvPr>
          <p:cNvSpPr>
            <a:spLocks/>
          </p:cNvSpPr>
          <p:nvPr/>
        </p:nvSpPr>
        <p:spPr>
          <a:xfrm>
            <a:off x="908546" y="3937761"/>
            <a:ext cx="7175669" cy="92618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This can help tailor regional marketing campaigns, personalized offers, or customer support strategies based on geographic </a:t>
            </a:r>
            <a:r>
              <a:rPr lang="en-US" sz="1000" b="1" dirty="0" err="1"/>
              <a:t>location.Put</a:t>
            </a:r>
            <a:r>
              <a:rPr lang="en-US" sz="1000" b="1" dirty="0"/>
              <a:t> focus on retain customers by providing incentives (e.g., loyalty programs, discounts on future purchases)..</a:t>
            </a:r>
          </a:p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Users from the same country may share cultural or regional preferences to foster community building through region-specific engagement, social features, or events.</a:t>
            </a:r>
            <a:endParaRPr 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B98F2-A878-5299-1F11-86226A58C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9641" y="1064794"/>
            <a:ext cx="4613478" cy="1462393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7589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532015-17E1-A604-24DE-D6558F09BF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FA44D1-7F1C-C8A4-3F37-80E77A172D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754375" y="242020"/>
            <a:ext cx="7787955" cy="380605"/>
          </a:xfrm>
          <a:solidFill>
            <a:schemeClr val="bg2"/>
          </a:solidFill>
        </p:spPr>
        <p:txBody>
          <a:bodyPr>
            <a:normAutofit fontScale="90000"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Schema: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eCommerce_DB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99EEF4-14CC-00A1-297C-63D4FBFF59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6137" y="993373"/>
            <a:ext cx="7024430" cy="366492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0163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449F8-B1E1-BFC9-9501-94D5612C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0" y="128470"/>
            <a:ext cx="8852159" cy="4901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DD8AD-BE62-7326-01B3-72EF40DE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425" y="1350111"/>
            <a:ext cx="4046683" cy="1832460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Sylfaen" panose="010A0502050306030303" pitchFamily="18" charset="0"/>
                <a:cs typeface="Times New Roman" panose="02020603050405020304" pitchFamily="18" charset="0"/>
              </a:rPr>
              <a:t>Window Functions (Aggregate Functions)</a:t>
            </a:r>
            <a:br>
              <a:rPr lang="en-US" sz="2400" b="1" dirty="0">
                <a:latin typeface="Sylfaen" panose="010A0502050306030303" pitchFamily="18" charset="0"/>
                <a:cs typeface="Times New Roman" panose="02020603050405020304" pitchFamily="18" charset="0"/>
              </a:rPr>
            </a:br>
            <a:endParaRPr lang="en-US" dirty="0"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898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3AADC4AF-33DB-BEF9-2997-83C3B941016D}"/>
              </a:ext>
            </a:extLst>
          </p:cNvPr>
          <p:cNvSpPr>
            <a:spLocks/>
          </p:cNvSpPr>
          <p:nvPr/>
        </p:nvSpPr>
        <p:spPr>
          <a:xfrm>
            <a:off x="4312115" y="2724455"/>
            <a:ext cx="1215770" cy="48463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86672" y="138191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836498" y="281175"/>
            <a:ext cx="7419448" cy="305410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Calculate the total number of orders for each user using a window function.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123CEC-57D1-4902-5AB6-3441A260E1F9}"/>
              </a:ext>
            </a:extLst>
          </p:cNvPr>
          <p:cNvSpPr>
            <a:spLocks/>
          </p:cNvSpPr>
          <p:nvPr/>
        </p:nvSpPr>
        <p:spPr>
          <a:xfrm>
            <a:off x="925496" y="1321262"/>
            <a:ext cx="3500582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1FF567-1F9C-C592-7894-CC76C2D68D77}"/>
              </a:ext>
            </a:extLst>
          </p:cNvPr>
          <p:cNvSpPr>
            <a:spLocks/>
          </p:cNvSpPr>
          <p:nvPr/>
        </p:nvSpPr>
        <p:spPr>
          <a:xfrm>
            <a:off x="5456292" y="1334294"/>
            <a:ext cx="2762212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A8B27-0725-FFB2-4D90-E6F7044B8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496" y="1821483"/>
            <a:ext cx="3404730" cy="22905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F12BDC-1CFB-E26B-5F3E-2496307BD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3734" y="1838414"/>
            <a:ext cx="2728061" cy="22905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8142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Right 5">
            <a:extLst>
              <a:ext uri="{FF2B5EF4-FFF2-40B4-BE49-F238E27FC236}">
                <a16:creationId xmlns:a16="http://schemas.microsoft.com/office/drawing/2014/main" id="{E363648D-756C-0381-F664-1DDD3289A797}"/>
              </a:ext>
            </a:extLst>
          </p:cNvPr>
          <p:cNvSpPr>
            <a:spLocks/>
          </p:cNvSpPr>
          <p:nvPr/>
        </p:nvSpPr>
        <p:spPr>
          <a:xfrm>
            <a:off x="3745349" y="2446100"/>
            <a:ext cx="1215770" cy="48463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1464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824801" y="367778"/>
            <a:ext cx="7079787" cy="309507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Calculate the average price of products over all orders using a window function.. 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216A969-44D6-53D2-24D6-35F0F27A9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25" r="24138" b="58290"/>
          <a:stretch/>
        </p:blipFill>
        <p:spPr>
          <a:xfrm>
            <a:off x="4877410" y="1769166"/>
            <a:ext cx="3054100" cy="2121356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2831E3-DF2A-13B9-8C32-E1725BF85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083" y="1710690"/>
            <a:ext cx="3344800" cy="21213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C180B2-529D-9942-8E0C-FC7EA8FEBEBA}"/>
              </a:ext>
            </a:extLst>
          </p:cNvPr>
          <p:cNvSpPr>
            <a:spLocks/>
          </p:cNvSpPr>
          <p:nvPr/>
        </p:nvSpPr>
        <p:spPr>
          <a:xfrm>
            <a:off x="798465" y="1215891"/>
            <a:ext cx="3358082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098F17-29E8-DBCF-44C1-FB39E90AFCE9}"/>
              </a:ext>
            </a:extLst>
          </p:cNvPr>
          <p:cNvSpPr>
            <a:spLocks/>
          </p:cNvSpPr>
          <p:nvPr/>
        </p:nvSpPr>
        <p:spPr>
          <a:xfrm>
            <a:off x="4850488" y="1210529"/>
            <a:ext cx="3054100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B43E04-F10F-120F-4528-C30849273FD9}"/>
              </a:ext>
            </a:extLst>
          </p:cNvPr>
          <p:cNvSpPr>
            <a:spLocks/>
          </p:cNvSpPr>
          <p:nvPr/>
        </p:nvSpPr>
        <p:spPr>
          <a:xfrm>
            <a:off x="754375" y="4102860"/>
            <a:ext cx="7480773" cy="7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 </a:t>
            </a:r>
            <a:r>
              <a:rPr lang="en-US" sz="1000" b="1" dirty="0"/>
              <a:t>By computing the overall average price help in determining if certain products are overpriced or underpriced relative to the overall product portfolio.</a:t>
            </a:r>
          </a:p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Helping in adjusting prices to optimize revenue, ensuring that products meet market demand and profitability goals.</a:t>
            </a:r>
            <a:endParaRPr 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844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449F8-B1E1-BFC9-9501-94D5612C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0" y="128470"/>
            <a:ext cx="8852159" cy="4901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DD8AD-BE62-7326-01B3-72EF40DE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425" y="1350111"/>
            <a:ext cx="4046683" cy="1832460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en-US" sz="4400" b="1" dirty="0">
                <a:latin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Sylfaen" panose="010A0502050306030303" pitchFamily="18" charset="0"/>
                <a:cs typeface="Times New Roman" panose="02020603050405020304" pitchFamily="18" charset="0"/>
              </a:rPr>
              <a:t>Window Functions (Ranking)</a:t>
            </a:r>
            <a:endParaRPr lang="en-US" dirty="0"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603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A12AD086-B574-1A52-4BCF-6D8B0275D0A7}"/>
              </a:ext>
            </a:extLst>
          </p:cNvPr>
          <p:cNvSpPr>
            <a:spLocks/>
          </p:cNvSpPr>
          <p:nvPr/>
        </p:nvSpPr>
        <p:spPr>
          <a:xfrm>
            <a:off x="4572000" y="2674579"/>
            <a:ext cx="577100" cy="48463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1464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851033" y="343281"/>
            <a:ext cx="7448518" cy="305410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Rank the users based on the total quantity of products ordered using ROW_NUMBER().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A02F1-62F8-4ACA-1FDE-EE5A4312C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033" y="1376509"/>
            <a:ext cx="3664920" cy="2416881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9A24AAB-115F-A097-6445-328F3E20B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91" r="27195" b="28170"/>
          <a:stretch/>
        </p:blipFill>
        <p:spPr>
          <a:xfrm>
            <a:off x="5182820" y="1376510"/>
            <a:ext cx="3116732" cy="241688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BC6521-FFB8-B1C1-6C37-8E7667FFD435}"/>
              </a:ext>
            </a:extLst>
          </p:cNvPr>
          <p:cNvSpPr>
            <a:spLocks/>
          </p:cNvSpPr>
          <p:nvPr/>
        </p:nvSpPr>
        <p:spPr>
          <a:xfrm>
            <a:off x="851033" y="874952"/>
            <a:ext cx="3720967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2AA8D-F1D5-6B92-9822-EC9F9C85A1DE}"/>
              </a:ext>
            </a:extLst>
          </p:cNvPr>
          <p:cNvSpPr>
            <a:spLocks/>
          </p:cNvSpPr>
          <p:nvPr/>
        </p:nvSpPr>
        <p:spPr>
          <a:xfrm>
            <a:off x="5149100" y="870508"/>
            <a:ext cx="3116732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F3FF44-86A9-D170-20D5-2BB46A835C54}"/>
              </a:ext>
            </a:extLst>
          </p:cNvPr>
          <p:cNvSpPr>
            <a:spLocks/>
          </p:cNvSpPr>
          <p:nvPr/>
        </p:nvSpPr>
        <p:spPr>
          <a:xfrm>
            <a:off x="754376" y="4102859"/>
            <a:ext cx="7634944" cy="76108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The most active or high-value customers, who are crucial for driving sales volume. These users may represent a significant portion of revenue</a:t>
            </a:r>
            <a:r>
              <a:rPr lang="en-US" sz="1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The ranking provides insight into which customers may benefit from loyalty programs, targeted promotions</a:t>
            </a:r>
            <a:endParaRPr 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336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Right 5">
            <a:extLst>
              <a:ext uri="{FF2B5EF4-FFF2-40B4-BE49-F238E27FC236}">
                <a16:creationId xmlns:a16="http://schemas.microsoft.com/office/drawing/2014/main" id="{3DB093C3-26F1-B2E5-750B-2786AAAEADE7}"/>
              </a:ext>
            </a:extLst>
          </p:cNvPr>
          <p:cNvSpPr>
            <a:spLocks/>
          </p:cNvSpPr>
          <p:nvPr/>
        </p:nvSpPr>
        <p:spPr>
          <a:xfrm>
            <a:off x="4286413" y="2563638"/>
            <a:ext cx="806382" cy="48463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601669" y="265715"/>
            <a:ext cx="7668745" cy="305410"/>
          </a:xfrm>
          <a:prstGeom prst="rect">
            <a:avLst/>
          </a:prstGeom>
          <a:ln w="190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Use RANK() to rank products based on their price within each merchant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E91A5-5B4A-1EE4-9B0F-3A097BF66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386" b="3291"/>
          <a:stretch/>
        </p:blipFill>
        <p:spPr>
          <a:xfrm>
            <a:off x="601669" y="1333544"/>
            <a:ext cx="3774768" cy="2580045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5627CD1-DC45-777E-BA38-F75EDDC15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25" r="26767" b="38148"/>
          <a:stretch/>
        </p:blipFill>
        <p:spPr>
          <a:xfrm>
            <a:off x="5002770" y="1343479"/>
            <a:ext cx="3371342" cy="2522268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C2B3DF-91BD-5073-7261-3E6ED00ABA39}"/>
              </a:ext>
            </a:extLst>
          </p:cNvPr>
          <p:cNvSpPr>
            <a:spLocks/>
          </p:cNvSpPr>
          <p:nvPr/>
        </p:nvSpPr>
        <p:spPr>
          <a:xfrm>
            <a:off x="558811" y="900679"/>
            <a:ext cx="3817626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506CE-8CA9-6B88-C6BE-86550554B16E}"/>
              </a:ext>
            </a:extLst>
          </p:cNvPr>
          <p:cNvSpPr>
            <a:spLocks/>
          </p:cNvSpPr>
          <p:nvPr/>
        </p:nvSpPr>
        <p:spPr>
          <a:xfrm>
            <a:off x="4958524" y="927272"/>
            <a:ext cx="3371342" cy="30541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96BEA1-80FB-A76B-4A53-27FD4CF6296B}"/>
              </a:ext>
            </a:extLst>
          </p:cNvPr>
          <p:cNvSpPr>
            <a:spLocks/>
          </p:cNvSpPr>
          <p:nvPr/>
        </p:nvSpPr>
        <p:spPr>
          <a:xfrm>
            <a:off x="542216" y="4077488"/>
            <a:ext cx="7787650" cy="76108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Merchants can focus on high-ranking products (the most expensive) for premium customers and ensure these items are well-stocked and promoted. </a:t>
            </a:r>
          </a:p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For lower-ranking, affordable products, merchants can target price-sensitive customers and optimize for volume sales.</a:t>
            </a:r>
            <a:endParaRPr 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461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Right 5">
            <a:extLst>
              <a:ext uri="{FF2B5EF4-FFF2-40B4-BE49-F238E27FC236}">
                <a16:creationId xmlns:a16="http://schemas.microsoft.com/office/drawing/2014/main" id="{DDB5C5FD-5CB6-3250-17A6-189CCA812689}"/>
              </a:ext>
            </a:extLst>
          </p:cNvPr>
          <p:cNvSpPr>
            <a:spLocks/>
          </p:cNvSpPr>
          <p:nvPr/>
        </p:nvSpPr>
        <p:spPr>
          <a:xfrm>
            <a:off x="4161803" y="2603718"/>
            <a:ext cx="743257" cy="48463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601670" y="433880"/>
            <a:ext cx="6871725" cy="305410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Determine the DENSE_RANK() of orders by their created date.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24007-120F-1335-7287-E7BF215B3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798" y="1635694"/>
            <a:ext cx="3508494" cy="2443278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A screenshot of a data&#10;&#10;Description automatically generated">
            <a:extLst>
              <a:ext uri="{FF2B5EF4-FFF2-40B4-BE49-F238E27FC236}">
                <a16:creationId xmlns:a16="http://schemas.microsoft.com/office/drawing/2014/main" id="{93F4D91E-A319-E3A9-6E42-F0CC1860B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938" b="41850"/>
          <a:stretch/>
        </p:blipFill>
        <p:spPr>
          <a:xfrm>
            <a:off x="4967684" y="1624395"/>
            <a:ext cx="3359510" cy="2443278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290370-03D1-D194-DCDF-AE8392C5AD32}"/>
              </a:ext>
            </a:extLst>
          </p:cNvPr>
          <p:cNvSpPr>
            <a:spLocks/>
          </p:cNvSpPr>
          <p:nvPr/>
        </p:nvSpPr>
        <p:spPr>
          <a:xfrm>
            <a:off x="601670" y="1168262"/>
            <a:ext cx="3508494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23D3A-D619-8BEA-35A0-C4319C320F4D}"/>
              </a:ext>
            </a:extLst>
          </p:cNvPr>
          <p:cNvSpPr>
            <a:spLocks/>
          </p:cNvSpPr>
          <p:nvPr/>
        </p:nvSpPr>
        <p:spPr>
          <a:xfrm>
            <a:off x="4967684" y="1168262"/>
            <a:ext cx="3359510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8722FB-AC31-27CF-FB72-7D5858ABE03D}"/>
              </a:ext>
            </a:extLst>
          </p:cNvPr>
          <p:cNvSpPr>
            <a:spLocks/>
          </p:cNvSpPr>
          <p:nvPr/>
        </p:nvSpPr>
        <p:spPr>
          <a:xfrm>
            <a:off x="601670" y="4253382"/>
            <a:ext cx="7787650" cy="60706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Dense ranking helps identify patterns in order creation and lifecycle progression, enabling businesses to improve fulfillment efficiency, customer service, and system performance.. </a:t>
            </a:r>
          </a:p>
        </p:txBody>
      </p:sp>
    </p:spTree>
    <p:extLst>
      <p:ext uri="{BB962C8B-B14F-4D97-AF65-F5344CB8AC3E}">
        <p14:creationId xmlns:p14="http://schemas.microsoft.com/office/powerpoint/2010/main" val="3593836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Right 5">
            <a:extLst>
              <a:ext uri="{FF2B5EF4-FFF2-40B4-BE49-F238E27FC236}">
                <a16:creationId xmlns:a16="http://schemas.microsoft.com/office/drawing/2014/main" id="{47925B7B-DA32-F330-AA93-27F5E979508E}"/>
              </a:ext>
            </a:extLst>
          </p:cNvPr>
          <p:cNvSpPr>
            <a:spLocks/>
          </p:cNvSpPr>
          <p:nvPr/>
        </p:nvSpPr>
        <p:spPr>
          <a:xfrm>
            <a:off x="4391618" y="2419045"/>
            <a:ext cx="882510" cy="48463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678022" y="433880"/>
            <a:ext cx="7711603" cy="305410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. Use PERCENT_RANK() to find the rank of orders by their quantity compared to the overall total.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18C66-B118-5D7B-93AB-0B75DAFB7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022" y="1518416"/>
            <a:ext cx="3893978" cy="2283486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6F234F2-09BA-A23F-720D-A57FE0F91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" t="4282" r="36666" b="49965"/>
          <a:stretch/>
        </p:blipFill>
        <p:spPr>
          <a:xfrm>
            <a:off x="5274128" y="1512122"/>
            <a:ext cx="3115497" cy="2283485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FAB224-1FC4-2DF9-497B-C252ECA60B41}"/>
              </a:ext>
            </a:extLst>
          </p:cNvPr>
          <p:cNvSpPr>
            <a:spLocks/>
          </p:cNvSpPr>
          <p:nvPr/>
        </p:nvSpPr>
        <p:spPr>
          <a:xfrm>
            <a:off x="638991" y="1072450"/>
            <a:ext cx="3893978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259416-C7CD-3447-60F6-E89F2B987493}"/>
              </a:ext>
            </a:extLst>
          </p:cNvPr>
          <p:cNvSpPr>
            <a:spLocks/>
          </p:cNvSpPr>
          <p:nvPr/>
        </p:nvSpPr>
        <p:spPr>
          <a:xfrm>
            <a:off x="5269455" y="1093902"/>
            <a:ext cx="3115497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4B02F0-DDD0-1EE6-7500-B5EDDDB6750F}"/>
              </a:ext>
            </a:extLst>
          </p:cNvPr>
          <p:cNvSpPr>
            <a:spLocks/>
          </p:cNvSpPr>
          <p:nvPr/>
        </p:nvSpPr>
        <p:spPr>
          <a:xfrm>
            <a:off x="601670" y="4098800"/>
            <a:ext cx="7940050" cy="76483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This analysis helps to understand how orders compare in size relative to the total quantity distribution across all </a:t>
            </a:r>
            <a:r>
              <a:rPr lang="en-US" sz="1000" b="1" dirty="0" err="1"/>
              <a:t>orders.For</a:t>
            </a:r>
            <a:r>
              <a:rPr lang="en-US" sz="1000" b="1" dirty="0"/>
              <a:t> lower-ranking, affordable products, merchants can target price-sensitive customers and optimize for volume sales.</a:t>
            </a:r>
          </a:p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/>
                </a:solidFill>
              </a:rPr>
              <a:t>By understanding the PERCENT_RANK() , businesses can optimize inventory, pricing strategies, and customer segmentation.</a:t>
            </a:r>
          </a:p>
        </p:txBody>
      </p:sp>
    </p:spTree>
    <p:extLst>
      <p:ext uri="{BB962C8B-B14F-4D97-AF65-F5344CB8AC3E}">
        <p14:creationId xmlns:p14="http://schemas.microsoft.com/office/powerpoint/2010/main" val="2929942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449F8-B1E1-BFC9-9501-94D5612C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0" y="128470"/>
            <a:ext cx="8852159" cy="4901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DD8AD-BE62-7326-01B3-72EF40DE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425" y="1350111"/>
            <a:ext cx="4046683" cy="1832460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en-US" sz="4400" b="1" dirty="0">
                <a:latin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Sylfaen" panose="010A0502050306030303" pitchFamily="18" charset="0"/>
                <a:cs typeface="Times New Roman" panose="02020603050405020304" pitchFamily="18" charset="0"/>
              </a:rPr>
              <a:t>Window Functions (Value/Analytic)</a:t>
            </a:r>
            <a:endParaRPr lang="en-US" dirty="0"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321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Right 5">
            <a:extLst>
              <a:ext uri="{FF2B5EF4-FFF2-40B4-BE49-F238E27FC236}">
                <a16:creationId xmlns:a16="http://schemas.microsoft.com/office/drawing/2014/main" id="{1442F45D-C50D-762C-57D2-8B38C5E758E5}"/>
              </a:ext>
            </a:extLst>
          </p:cNvPr>
          <p:cNvSpPr>
            <a:spLocks/>
          </p:cNvSpPr>
          <p:nvPr/>
        </p:nvSpPr>
        <p:spPr>
          <a:xfrm>
            <a:off x="4300209" y="2241248"/>
            <a:ext cx="638670" cy="48463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250" y="121464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614014" y="353472"/>
            <a:ext cx="7836783" cy="305410"/>
          </a:xfrm>
          <a:prstGeom prst="rect">
            <a:avLst/>
          </a:prstGeom>
          <a:ln w="190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Use LEAD() to find the next order date for each user</a:t>
            </a:r>
          </a:p>
        </p:txBody>
      </p:sp>
      <p:pic>
        <p:nvPicPr>
          <p:cNvPr id="7" name="Picture 6" descr="A screenshot of a table&#10;&#10;Description automatically generated">
            <a:extLst>
              <a:ext uri="{FF2B5EF4-FFF2-40B4-BE49-F238E27FC236}">
                <a16:creationId xmlns:a16="http://schemas.microsoft.com/office/drawing/2014/main" id="{9817D1A9-CF1C-18B2-1C63-6AE435EBE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2" t="5849" r="10001" b="69206"/>
          <a:stretch/>
        </p:blipFill>
        <p:spPr>
          <a:xfrm>
            <a:off x="4938879" y="1585073"/>
            <a:ext cx="3511918" cy="1796983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4F477-D619-2457-4D10-9C128A259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014" y="1530254"/>
            <a:ext cx="3664920" cy="19066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EE63D7-2A9A-E9F7-69C5-7AD31149EB39}"/>
              </a:ext>
            </a:extLst>
          </p:cNvPr>
          <p:cNvSpPr>
            <a:spLocks/>
          </p:cNvSpPr>
          <p:nvPr/>
        </p:nvSpPr>
        <p:spPr>
          <a:xfrm>
            <a:off x="601670" y="1079886"/>
            <a:ext cx="3677264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A7EF3C-0135-7129-D5AC-263AD514D077}"/>
              </a:ext>
            </a:extLst>
          </p:cNvPr>
          <p:cNvSpPr>
            <a:spLocks/>
          </p:cNvSpPr>
          <p:nvPr/>
        </p:nvSpPr>
        <p:spPr>
          <a:xfrm>
            <a:off x="4883578" y="1115807"/>
            <a:ext cx="3511917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398456-5853-10B3-CBEB-57DDCFB4D88B}"/>
              </a:ext>
            </a:extLst>
          </p:cNvPr>
          <p:cNvSpPr>
            <a:spLocks/>
          </p:cNvSpPr>
          <p:nvPr/>
        </p:nvSpPr>
        <p:spPr>
          <a:xfrm>
            <a:off x="601670" y="3948536"/>
            <a:ext cx="7940050" cy="76108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Analysis concept here involves customer purchase behavior analysis by using the LEAD() function to find the next order date for each </a:t>
            </a:r>
            <a:r>
              <a:rPr lang="en-US" sz="1000" b="1" dirty="0" err="1"/>
              <a:t>userFor</a:t>
            </a:r>
            <a:r>
              <a:rPr lang="en-US" sz="1000" b="1" dirty="0"/>
              <a:t> lower-ranking, affordable products, merchants can target price-sensitive customers and optimize for volume sales.</a:t>
            </a:r>
          </a:p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Helping in identify customer purchase patterns, which is critical for improving retention strategies, inventory management,.</a:t>
            </a:r>
            <a:endParaRPr 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940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449F8-B1E1-BFC9-9501-94D5612C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0" y="128470"/>
            <a:ext cx="8852159" cy="4901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DD8AD-BE62-7326-01B3-72EF40DE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425" y="1960930"/>
            <a:ext cx="4581150" cy="1527050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en-US" sz="4400" b="1" dirty="0">
                <a:latin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Sylfaen" panose="010A0502050306030303" pitchFamily="18" charset="0"/>
                <a:cs typeface="Times New Roman" panose="02020603050405020304" pitchFamily="18" charset="0"/>
              </a:rPr>
              <a:t>Basic Queries </a:t>
            </a:r>
            <a:endParaRPr lang="en-US" dirty="0"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453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754070" y="388578"/>
            <a:ext cx="6871726" cy="305410"/>
          </a:xfrm>
          <a:prstGeom prst="rect">
            <a:avLst/>
          </a:prstGeom>
          <a:ln w="190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Use LAG() to determine the previous order for each product.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134B1-6361-EC75-49C7-06095D9DA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0605" y="954096"/>
            <a:ext cx="5268324" cy="145885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76BABF-DEA7-D80F-6384-713C785F1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7057"/>
          <a:stretch/>
        </p:blipFill>
        <p:spPr>
          <a:xfrm>
            <a:off x="1670604" y="2604677"/>
            <a:ext cx="5268325" cy="118871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72E040-585C-EFEE-14C8-C03E854A5268}"/>
              </a:ext>
            </a:extLst>
          </p:cNvPr>
          <p:cNvSpPr>
            <a:spLocks/>
          </p:cNvSpPr>
          <p:nvPr/>
        </p:nvSpPr>
        <p:spPr>
          <a:xfrm>
            <a:off x="754070" y="3946094"/>
            <a:ext cx="7177440" cy="80882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The </a:t>
            </a:r>
            <a:r>
              <a:rPr lang="en-US" sz="1000" b="1" dirty="0" err="1"/>
              <a:t>Previous_Order_Date</a:t>
            </a:r>
            <a:r>
              <a:rPr lang="en-US" sz="1000" b="1" dirty="0"/>
              <a:t> column helps identify how frequently a product is reordered. For instance, products with NULL in this column were being ordered for the first time.</a:t>
            </a:r>
          </a:p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By analyzing the gaps between the </a:t>
            </a:r>
            <a:r>
              <a:rPr lang="en-US" sz="1000" b="1" dirty="0" err="1"/>
              <a:t>Order_Date</a:t>
            </a:r>
            <a:r>
              <a:rPr lang="en-US" sz="1000" b="1" dirty="0"/>
              <a:t> and </a:t>
            </a:r>
            <a:r>
              <a:rPr lang="en-US" sz="1000" b="1" dirty="0" err="1"/>
              <a:t>Previous_Order_Date</a:t>
            </a:r>
            <a:r>
              <a:rPr lang="en-US" sz="1000" b="1" dirty="0"/>
              <a:t>, we can gauge demand consistency for each product. </a:t>
            </a:r>
            <a:endParaRPr 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787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Right 5">
            <a:extLst>
              <a:ext uri="{FF2B5EF4-FFF2-40B4-BE49-F238E27FC236}">
                <a16:creationId xmlns:a16="http://schemas.microsoft.com/office/drawing/2014/main" id="{AACE43A4-B303-3B9B-A131-74E2C354871B}"/>
              </a:ext>
            </a:extLst>
          </p:cNvPr>
          <p:cNvSpPr>
            <a:spLocks/>
          </p:cNvSpPr>
          <p:nvPr/>
        </p:nvSpPr>
        <p:spPr>
          <a:xfrm>
            <a:off x="4580675" y="2553435"/>
            <a:ext cx="791375" cy="48463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754070" y="433880"/>
            <a:ext cx="7482852" cy="305410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Retrieve the FIRST_VALUE() and LAST_VALUE() of order statuses for each user. 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61CF582-8EEE-8A6D-5362-3E5DC4DCD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75" r="36180" b="42990"/>
          <a:stretch/>
        </p:blipFill>
        <p:spPr>
          <a:xfrm>
            <a:off x="5350591" y="1657038"/>
            <a:ext cx="2901397" cy="200887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55C4D7-D568-0319-69E6-32F9E53DC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070" y="1601383"/>
            <a:ext cx="3848064" cy="212018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91E5C0-69D0-8B3D-E786-3FA3CA6ABB98}"/>
              </a:ext>
            </a:extLst>
          </p:cNvPr>
          <p:cNvSpPr>
            <a:spLocks/>
          </p:cNvSpPr>
          <p:nvPr/>
        </p:nvSpPr>
        <p:spPr>
          <a:xfrm>
            <a:off x="717060" y="1144977"/>
            <a:ext cx="3885074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48C31-825E-B987-28A5-0186FBC9A501}"/>
              </a:ext>
            </a:extLst>
          </p:cNvPr>
          <p:cNvSpPr>
            <a:spLocks/>
          </p:cNvSpPr>
          <p:nvPr/>
        </p:nvSpPr>
        <p:spPr>
          <a:xfrm>
            <a:off x="5335525" y="1173630"/>
            <a:ext cx="2901397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DAB967-61EA-2EB5-B2B7-3E4C61AFAC4E}"/>
              </a:ext>
            </a:extLst>
          </p:cNvPr>
          <p:cNvSpPr>
            <a:spLocks/>
          </p:cNvSpPr>
          <p:nvPr/>
        </p:nvSpPr>
        <p:spPr>
          <a:xfrm>
            <a:off x="754070" y="4098800"/>
            <a:ext cx="7635555" cy="60837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The goal is to analyze the transition of order statuses over time for individual </a:t>
            </a:r>
            <a:r>
              <a:rPr lang="en-US" sz="1000" b="1" dirty="0" err="1"/>
              <a:t>users.For</a:t>
            </a:r>
            <a:r>
              <a:rPr lang="en-US" sz="1000" b="1" dirty="0"/>
              <a:t> lower-ranking, affordable products, merchants can target price-sensitive customers and optimize for volume sales.</a:t>
            </a:r>
            <a:endParaRPr 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813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448965" y="281175"/>
            <a:ext cx="7940660" cy="341499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400" dirty="0"/>
              <a:t>Find the FIRST_VALUE() and LAST_VALUE() of prices in each product category.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4FFB0-D138-B525-C0F3-F13A22BD6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2491" y="928084"/>
            <a:ext cx="6566620" cy="21017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31BBC5-D9F7-3F0F-2809-299B78A8E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2492" y="3263832"/>
            <a:ext cx="6566619" cy="15270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8128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449F8-B1E1-BFC9-9501-94D5612C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0" y="128470"/>
            <a:ext cx="8852159" cy="4901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DD8AD-BE62-7326-01B3-72EF40DE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59" y="1502815"/>
            <a:ext cx="4046683" cy="1832460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en-US" sz="4400" b="1" dirty="0">
                <a:latin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Sylfaen" panose="010A0502050306030303" pitchFamily="18" charset="0"/>
                <a:cs typeface="Times New Roman" panose="02020603050405020304" pitchFamily="18" charset="0"/>
              </a:rPr>
              <a:t>Subqueries</a:t>
            </a:r>
            <a:endParaRPr lang="en-US" dirty="0"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39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0BED9118-E4B9-FE70-A77D-5B0BFB4E8B5A}"/>
              </a:ext>
            </a:extLst>
          </p:cNvPr>
          <p:cNvSpPr>
            <a:spLocks/>
          </p:cNvSpPr>
          <p:nvPr/>
        </p:nvSpPr>
        <p:spPr>
          <a:xfrm>
            <a:off x="5827202" y="2443474"/>
            <a:ext cx="638670" cy="48463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601670" y="433880"/>
            <a:ext cx="7635251" cy="305410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Write a subquery to find the users who have placed orders but have not ordered a particular product.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7D02B-5E9F-55AF-38CA-30AD30303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145" y="1520562"/>
            <a:ext cx="5191970" cy="2320963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91D30A7-0644-711E-3C3B-B8A46AA1F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" r="66315" b="23164"/>
          <a:stretch/>
        </p:blipFill>
        <p:spPr>
          <a:xfrm>
            <a:off x="6436162" y="1472016"/>
            <a:ext cx="2019522" cy="2321374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5C0709-B933-512E-5C8C-6C1ED1AE6A19}"/>
              </a:ext>
            </a:extLst>
          </p:cNvPr>
          <p:cNvSpPr>
            <a:spLocks/>
          </p:cNvSpPr>
          <p:nvPr/>
        </p:nvSpPr>
        <p:spPr>
          <a:xfrm>
            <a:off x="600144" y="938524"/>
            <a:ext cx="5193495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5698AA-C00E-E65C-FBB7-DB5B38B28C85}"/>
              </a:ext>
            </a:extLst>
          </p:cNvPr>
          <p:cNvSpPr>
            <a:spLocks/>
          </p:cNvSpPr>
          <p:nvPr/>
        </p:nvSpPr>
        <p:spPr>
          <a:xfrm>
            <a:off x="6404460" y="938524"/>
            <a:ext cx="2137260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9397FF-35D7-9104-AE5C-5FC17EB587A7}"/>
              </a:ext>
            </a:extLst>
          </p:cNvPr>
          <p:cNvSpPr>
            <a:spLocks/>
          </p:cNvSpPr>
          <p:nvPr/>
        </p:nvSpPr>
        <p:spPr>
          <a:xfrm>
            <a:off x="601670" y="4098800"/>
            <a:ext cx="7787650" cy="70385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b="1" dirty="0"/>
              <a:t>Businesses can target these users for specific marketing efforts, such as promotions or recommendations.</a:t>
            </a:r>
          </a:p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b="1" dirty="0"/>
              <a:t>This insight allows businesses to improve communication or reposition the product to attract this segment.</a:t>
            </a:r>
            <a:endParaRPr 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383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ED75648A-A071-4F74-E687-04EE9E4761B4}"/>
              </a:ext>
            </a:extLst>
          </p:cNvPr>
          <p:cNvSpPr>
            <a:spLocks/>
          </p:cNvSpPr>
          <p:nvPr/>
        </p:nvSpPr>
        <p:spPr>
          <a:xfrm>
            <a:off x="5010631" y="2336439"/>
            <a:ext cx="1215770" cy="48463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601974" y="433880"/>
            <a:ext cx="7940355" cy="334257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Use a correlated subquery to find users who have placed more orders than the average number of orders. 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A1908-8BF3-7929-5778-27003A7B8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974" y="1527148"/>
            <a:ext cx="4581150" cy="2128326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A33317C-63A0-8484-B78B-56740BE15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63656"/>
          <a:stretch/>
        </p:blipFill>
        <p:spPr>
          <a:xfrm>
            <a:off x="5940171" y="1590973"/>
            <a:ext cx="2601855" cy="2144983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DEE994-8FAC-D55B-E489-826330B42CB5}"/>
              </a:ext>
            </a:extLst>
          </p:cNvPr>
          <p:cNvSpPr>
            <a:spLocks/>
          </p:cNvSpPr>
          <p:nvPr/>
        </p:nvSpPr>
        <p:spPr>
          <a:xfrm>
            <a:off x="601973" y="997163"/>
            <a:ext cx="4581149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8ECE53-C213-334C-252C-C86F4B31184D}"/>
              </a:ext>
            </a:extLst>
          </p:cNvPr>
          <p:cNvSpPr>
            <a:spLocks/>
          </p:cNvSpPr>
          <p:nvPr/>
        </p:nvSpPr>
        <p:spPr>
          <a:xfrm>
            <a:off x="5940171" y="951306"/>
            <a:ext cx="2602159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C00E48-8497-B6D6-ADE1-B3E9BE786415}"/>
              </a:ext>
            </a:extLst>
          </p:cNvPr>
          <p:cNvSpPr>
            <a:spLocks/>
          </p:cNvSpPr>
          <p:nvPr/>
        </p:nvSpPr>
        <p:spPr>
          <a:xfrm>
            <a:off x="601669" y="4098799"/>
            <a:ext cx="8093365" cy="76352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This query helps businesses identify high-value customers who are placing more orders than the average </a:t>
            </a:r>
            <a:r>
              <a:rPr lang="en-US" sz="1000" b="1" dirty="0" err="1"/>
              <a:t>user.For</a:t>
            </a:r>
            <a:r>
              <a:rPr lang="en-US" sz="1000" b="1" dirty="0"/>
              <a:t> lower-ranking, affordable products, merchants can target price-sensitive customers and optimize for volume sales.</a:t>
            </a:r>
          </a:p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/>
                </a:solidFill>
              </a:rPr>
              <a:t>Businesses can design retention strategies that keep these valuable customers</a:t>
            </a:r>
          </a:p>
        </p:txBody>
      </p:sp>
    </p:spTree>
    <p:extLst>
      <p:ext uri="{BB962C8B-B14F-4D97-AF65-F5344CB8AC3E}">
        <p14:creationId xmlns:p14="http://schemas.microsoft.com/office/powerpoint/2010/main" val="1358776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449F8-B1E1-BFC9-9501-94D5612C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0" y="128470"/>
            <a:ext cx="8852159" cy="4901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DD8AD-BE62-7326-01B3-72EF40DE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59" y="1502815"/>
            <a:ext cx="4046683" cy="1832460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en-US" sz="4400" b="1" dirty="0">
                <a:latin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Sylfaen" panose="010A0502050306030303" pitchFamily="18" charset="0"/>
                <a:cs typeface="Times New Roman" panose="02020603050405020304" pitchFamily="18" charset="0"/>
              </a:rPr>
              <a:t>Case Statements </a:t>
            </a:r>
            <a:endParaRPr lang="en-US" dirty="0"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600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AD206DA6-2CB0-FBCD-E9B2-30051E11BE00}"/>
              </a:ext>
            </a:extLst>
          </p:cNvPr>
          <p:cNvSpPr>
            <a:spLocks/>
          </p:cNvSpPr>
          <p:nvPr/>
        </p:nvSpPr>
        <p:spPr>
          <a:xfrm>
            <a:off x="4563636" y="2386751"/>
            <a:ext cx="749397" cy="48463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35001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601670" y="281175"/>
            <a:ext cx="8093364" cy="341499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Write a query to categorize products into 'Low Price', 'Medium Price', and 'High Price' based on their price.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2F6EC-F8D3-361C-8660-117C060D2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041" y="1481486"/>
            <a:ext cx="3970330" cy="2159199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25C351-D999-C375-C78B-7F919C662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2" t="9100" r="26066" b="23355"/>
          <a:stretch/>
        </p:blipFill>
        <p:spPr>
          <a:xfrm>
            <a:off x="5313033" y="1481486"/>
            <a:ext cx="3178752" cy="2159199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1B1201-106F-B876-8814-616ABF2FD2BB}"/>
              </a:ext>
            </a:extLst>
          </p:cNvPr>
          <p:cNvSpPr>
            <a:spLocks/>
          </p:cNvSpPr>
          <p:nvPr/>
        </p:nvSpPr>
        <p:spPr>
          <a:xfrm>
            <a:off x="603437" y="884951"/>
            <a:ext cx="4003934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0C62B9-EDC3-F3AE-5F09-609284B0455F}"/>
              </a:ext>
            </a:extLst>
          </p:cNvPr>
          <p:cNvSpPr>
            <a:spLocks/>
          </p:cNvSpPr>
          <p:nvPr/>
        </p:nvSpPr>
        <p:spPr>
          <a:xfrm>
            <a:off x="5223537" y="912332"/>
            <a:ext cx="3357743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F1EE87-9860-95F7-D184-A308B704ECA7}"/>
              </a:ext>
            </a:extLst>
          </p:cNvPr>
          <p:cNvSpPr>
            <a:spLocks/>
          </p:cNvSpPr>
          <p:nvPr/>
        </p:nvSpPr>
        <p:spPr>
          <a:xfrm>
            <a:off x="601670" y="4101241"/>
            <a:ext cx="7787650" cy="76108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By segmenting products into price categories, businesses can better understand their pricing structure and identify how their products align with market expectations.. </a:t>
            </a:r>
          </a:p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This segmentation aids in personalized marketing and promotions.</a:t>
            </a:r>
            <a:endParaRPr 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390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A1808051-FDD3-20D4-9C6A-05BBF36E70D1}"/>
              </a:ext>
            </a:extLst>
          </p:cNvPr>
          <p:cNvSpPr>
            <a:spLocks/>
          </p:cNvSpPr>
          <p:nvPr/>
        </p:nvSpPr>
        <p:spPr>
          <a:xfrm>
            <a:off x="4135435" y="2571750"/>
            <a:ext cx="1215770" cy="48463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602281" y="433880"/>
            <a:ext cx="8092754" cy="484632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Create a case statement that categorizes users as 'New', 'Regular', or 'VIP' based on the number of orders they have placed.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30A56-1557-757D-E473-E727430E1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670" y="1675602"/>
            <a:ext cx="3747046" cy="1980823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9416FF-5389-6C91-BFCE-F8D9A2F0E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3298"/>
          <a:stretch/>
        </p:blipFill>
        <p:spPr>
          <a:xfrm>
            <a:off x="5215140" y="1717772"/>
            <a:ext cx="3496499" cy="1938654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E58618-23C3-D9C6-25D6-A16EDEF8B6D1}"/>
              </a:ext>
            </a:extLst>
          </p:cNvPr>
          <p:cNvSpPr>
            <a:spLocks/>
          </p:cNvSpPr>
          <p:nvPr/>
        </p:nvSpPr>
        <p:spPr>
          <a:xfrm>
            <a:off x="601670" y="1199780"/>
            <a:ext cx="3747046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670237-36C3-81D6-C6E5-C9F26022C96E}"/>
              </a:ext>
            </a:extLst>
          </p:cNvPr>
          <p:cNvSpPr>
            <a:spLocks/>
          </p:cNvSpPr>
          <p:nvPr/>
        </p:nvSpPr>
        <p:spPr>
          <a:xfrm>
            <a:off x="5215140" y="1143669"/>
            <a:ext cx="3496498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A34EC04-536D-94C2-48C6-F2B5FD0EF2A8}"/>
              </a:ext>
            </a:extLst>
          </p:cNvPr>
          <p:cNvSpPr>
            <a:spLocks/>
          </p:cNvSpPr>
          <p:nvPr/>
        </p:nvSpPr>
        <p:spPr>
          <a:xfrm>
            <a:off x="601670" y="4098801"/>
            <a:ext cx="7940050" cy="59533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Businesses can use this insight to track the progression of customers through different categories, ensuring effective strategies to move 'New' customers to 'Regular', and 'Regular' to 'VIP'.</a:t>
            </a:r>
            <a:endParaRPr 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296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449F8-B1E1-BFC9-9501-94D5612C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0" y="128470"/>
            <a:ext cx="8852159" cy="4901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DD8AD-BE62-7326-01B3-72EF40DE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59" y="1502815"/>
            <a:ext cx="4046683" cy="1832460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en-US" sz="4400" b="1" dirty="0">
                <a:latin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Sylfaen" panose="010A0502050306030303" pitchFamily="18" charset="0"/>
                <a:cs typeface="Times New Roman" panose="02020603050405020304" pitchFamily="18" charset="0"/>
              </a:rPr>
              <a:t>Time-Related Operations</a:t>
            </a:r>
            <a:endParaRPr lang="en-US" dirty="0"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294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Right 15">
            <a:extLst>
              <a:ext uri="{FF2B5EF4-FFF2-40B4-BE49-F238E27FC236}">
                <a16:creationId xmlns:a16="http://schemas.microsoft.com/office/drawing/2014/main" id="{D2EEFFC9-425C-D774-5980-FF6F9450B1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25165" y="2810358"/>
            <a:ext cx="1215770" cy="305410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754375" y="696339"/>
            <a:ext cx="7635250" cy="30541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Write a query to display the total number of orders made by each user.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FC9A88-AD2C-29E0-21AD-61C9181D45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1834"/>
          <a:stretch/>
        </p:blipFill>
        <p:spPr>
          <a:xfrm>
            <a:off x="5623780" y="2113635"/>
            <a:ext cx="2606949" cy="1745163"/>
          </a:xfrm>
          <a:prstGeom prst="rect">
            <a:avLst/>
          </a:prstGeom>
          <a:ln w="38100">
            <a:solidFill>
              <a:schemeClr val="tx1"/>
            </a:solidFill>
          </a:ln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D12BB8-E24B-0A6E-FE9C-742D2E1454D9}"/>
              </a:ext>
            </a:extLst>
          </p:cNvPr>
          <p:cNvSpPr>
            <a:spLocks/>
          </p:cNvSpPr>
          <p:nvPr/>
        </p:nvSpPr>
        <p:spPr>
          <a:xfrm>
            <a:off x="749954" y="1525082"/>
            <a:ext cx="3658729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5A2B1E-52E7-B436-C8B7-189AEE2DB46D}"/>
              </a:ext>
            </a:extLst>
          </p:cNvPr>
          <p:cNvSpPr>
            <a:spLocks/>
          </p:cNvSpPr>
          <p:nvPr/>
        </p:nvSpPr>
        <p:spPr>
          <a:xfrm>
            <a:off x="5640935" y="1569618"/>
            <a:ext cx="2606949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809B7E-37E1-307D-DEAF-57D0820BF5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955" y="2113635"/>
            <a:ext cx="3658729" cy="169885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8FFB238-8A34-7468-CB57-31C2A6CBC8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955" y="4098800"/>
            <a:ext cx="7480773" cy="76169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Users who are highly engaged with the business could be targeted for loyalty programs or retention strategies.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  <a:r>
              <a:rPr lang="en-US" sz="105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egular customers could be encouraged through targeted marketing campaigns or discounts to increase their order frequency</a:t>
            </a:r>
            <a:endParaRPr lang="en-US" sz="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5AEE7210-8BA4-AC22-BEA5-DE21E68AB65D}"/>
              </a:ext>
            </a:extLst>
          </p:cNvPr>
          <p:cNvSpPr>
            <a:spLocks/>
          </p:cNvSpPr>
          <p:nvPr/>
        </p:nvSpPr>
        <p:spPr>
          <a:xfrm>
            <a:off x="5125374" y="2571750"/>
            <a:ext cx="799200" cy="48463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601670" y="466841"/>
            <a:ext cx="7482545" cy="360899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. Extract the year and month from the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created_at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date of orders.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BA1DB-CA9C-8F22-2C99-A9CFC3571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3793"/>
          <a:stretch/>
        </p:blipFill>
        <p:spPr>
          <a:xfrm>
            <a:off x="587766" y="2338187"/>
            <a:ext cx="4499187" cy="93276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3B76F37-EC1D-5259-0178-88888E0BA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72629"/>
          <a:stretch/>
        </p:blipFill>
        <p:spPr>
          <a:xfrm>
            <a:off x="5946345" y="1762965"/>
            <a:ext cx="1985165" cy="2183709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779E68-DC79-4C8B-CD9E-FEB5E6C0EF58}"/>
              </a:ext>
            </a:extLst>
          </p:cNvPr>
          <p:cNvSpPr>
            <a:spLocks/>
          </p:cNvSpPr>
          <p:nvPr/>
        </p:nvSpPr>
        <p:spPr>
          <a:xfrm>
            <a:off x="587766" y="4171091"/>
            <a:ext cx="7649154" cy="69492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Businesses can conduct monthly and yearly trend analysis. This allows for tracking seasonal patterns, spikes, or declines in </a:t>
            </a:r>
            <a:r>
              <a:rPr lang="en-US" sz="1000" b="1" dirty="0" err="1"/>
              <a:t>ordersFor</a:t>
            </a:r>
            <a:r>
              <a:rPr lang="en-US" sz="1000" b="1" dirty="0"/>
              <a:t> lower-ranking, affordable products, merchants can target price-sensitive customers and optimize for volume sales.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4DF024-6320-465C-FBEB-11E5EE2B636E}"/>
              </a:ext>
            </a:extLst>
          </p:cNvPr>
          <p:cNvSpPr>
            <a:spLocks/>
          </p:cNvSpPr>
          <p:nvPr/>
        </p:nvSpPr>
        <p:spPr>
          <a:xfrm>
            <a:off x="601670" y="1199780"/>
            <a:ext cx="4581150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680D6F-1175-BAB8-43B7-229EF97BB723}"/>
              </a:ext>
            </a:extLst>
          </p:cNvPr>
          <p:cNvSpPr>
            <a:spLocks/>
          </p:cNvSpPr>
          <p:nvPr/>
        </p:nvSpPr>
        <p:spPr>
          <a:xfrm>
            <a:off x="5946344" y="1177129"/>
            <a:ext cx="1985165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046378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03D6DB16-F35E-F9D1-90BD-A9D75F64F679}"/>
              </a:ext>
            </a:extLst>
          </p:cNvPr>
          <p:cNvSpPr>
            <a:spLocks/>
          </p:cNvSpPr>
          <p:nvPr/>
        </p:nvSpPr>
        <p:spPr>
          <a:xfrm>
            <a:off x="4420975" y="2591563"/>
            <a:ext cx="1219959" cy="48463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754374" y="433880"/>
            <a:ext cx="7482545" cy="41168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. Calculate the difference in days between the first and last order of each user.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33F2C-8C12-4C7E-A1B4-996841755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374" y="2126893"/>
            <a:ext cx="3664920" cy="1374345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BE637FC-91AB-5209-743A-44514ACC4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828" b="30036"/>
          <a:stretch/>
        </p:blipFill>
        <p:spPr>
          <a:xfrm>
            <a:off x="5640935" y="1885714"/>
            <a:ext cx="2589216" cy="1856704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D95DA9-939D-D26A-E76D-F45DBFFF361E}"/>
              </a:ext>
            </a:extLst>
          </p:cNvPr>
          <p:cNvSpPr>
            <a:spLocks/>
          </p:cNvSpPr>
          <p:nvPr/>
        </p:nvSpPr>
        <p:spPr>
          <a:xfrm>
            <a:off x="754374" y="1533307"/>
            <a:ext cx="3664920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8F37AB-4447-2BB4-451A-B10E3C5A0796}"/>
              </a:ext>
            </a:extLst>
          </p:cNvPr>
          <p:cNvSpPr>
            <a:spLocks/>
          </p:cNvSpPr>
          <p:nvPr/>
        </p:nvSpPr>
        <p:spPr>
          <a:xfrm>
            <a:off x="5640934" y="1325373"/>
            <a:ext cx="2595985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1F8E573-173B-4DB0-E392-BEFAD5BE0275}"/>
              </a:ext>
            </a:extLst>
          </p:cNvPr>
          <p:cNvSpPr>
            <a:spLocks/>
          </p:cNvSpPr>
          <p:nvPr/>
        </p:nvSpPr>
        <p:spPr>
          <a:xfrm>
            <a:off x="754375" y="4142308"/>
            <a:ext cx="7482545" cy="62396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b="1" dirty="0"/>
              <a:t>A longer difference implies higher engagement, while a shorter one could indicate one-time or short-term customers.</a:t>
            </a:r>
          </a:p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tx1"/>
                </a:solidFill>
              </a:rPr>
              <a:t>Analyzing the average time between orders can reveal customer behavior and predict when they might make their next purchase.</a:t>
            </a:r>
          </a:p>
        </p:txBody>
      </p:sp>
    </p:spTree>
    <p:extLst>
      <p:ext uri="{BB962C8B-B14F-4D97-AF65-F5344CB8AC3E}">
        <p14:creationId xmlns:p14="http://schemas.microsoft.com/office/powerpoint/2010/main" val="4281826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FEB3D1EC-5F29-AF42-E452-97D93386536F}"/>
              </a:ext>
            </a:extLst>
          </p:cNvPr>
          <p:cNvSpPr>
            <a:spLocks/>
          </p:cNvSpPr>
          <p:nvPr/>
        </p:nvSpPr>
        <p:spPr>
          <a:xfrm>
            <a:off x="4479363" y="2396628"/>
            <a:ext cx="1161345" cy="48463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1464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714550" y="433880"/>
            <a:ext cx="7403800" cy="382037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. Use DATE_PART() to extract the day of the week from the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created_at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 for all orders.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6859F1-1D61-B265-10B1-BA48C34D1DDC}"/>
              </a:ext>
            </a:extLst>
          </p:cNvPr>
          <p:cNvSpPr>
            <a:spLocks/>
          </p:cNvSpPr>
          <p:nvPr/>
        </p:nvSpPr>
        <p:spPr>
          <a:xfrm>
            <a:off x="5487846" y="1291706"/>
            <a:ext cx="2630504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284555-D792-79E4-04D6-BCF228B8B47A}"/>
              </a:ext>
            </a:extLst>
          </p:cNvPr>
          <p:cNvSpPr>
            <a:spLocks/>
          </p:cNvSpPr>
          <p:nvPr/>
        </p:nvSpPr>
        <p:spPr>
          <a:xfrm>
            <a:off x="714549" y="1304342"/>
            <a:ext cx="3704746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29BE3F-BFBB-0584-FFE8-FEFD99A32218}"/>
              </a:ext>
            </a:extLst>
          </p:cNvPr>
          <p:cNvSpPr>
            <a:spLocks/>
          </p:cNvSpPr>
          <p:nvPr/>
        </p:nvSpPr>
        <p:spPr>
          <a:xfrm>
            <a:off x="680720" y="3946095"/>
            <a:ext cx="7403800" cy="76108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Insights into order trends by weekday can help refine sales strategies, like launching flash sales or discount offers on slower days to boost </a:t>
            </a:r>
            <a:r>
              <a:rPr lang="en-US" sz="1000" b="1" dirty="0" err="1"/>
              <a:t>activity.For</a:t>
            </a:r>
            <a:r>
              <a:rPr lang="en-US" sz="1000" b="1" dirty="0"/>
              <a:t> lower-ranking, affordable products, merchants can target price-sensitive customers and optimize for volume sales.</a:t>
            </a:r>
            <a:endParaRPr lang="en-US" sz="10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769811-6B68-E33E-895A-C1AAB9ED3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549" y="1933975"/>
            <a:ext cx="3764815" cy="1328305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439A57-B3B3-35B5-BC04-A54CC1779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0708" y="1949641"/>
            <a:ext cx="2477642" cy="1349099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593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449F8-B1E1-BFC9-9501-94D5612C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0" y="128470"/>
            <a:ext cx="8852159" cy="4901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DD8AD-BE62-7326-01B3-72EF40DE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59" y="1502815"/>
            <a:ext cx="4046683" cy="1832460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en-US" sz="4400" b="1" dirty="0">
                <a:latin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Sylfaen" panose="010A0502050306030303" pitchFamily="18" charset="0"/>
                <a:cs typeface="Times New Roman" panose="02020603050405020304" pitchFamily="18" charset="0"/>
              </a:rPr>
              <a:t>Common Table Expressions (CTE)</a:t>
            </a:r>
            <a:endParaRPr lang="en-US" dirty="0"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714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DEC956FC-5754-33DD-7018-50252E34A4A0}"/>
              </a:ext>
            </a:extLst>
          </p:cNvPr>
          <p:cNvSpPr>
            <a:spLocks/>
          </p:cNvSpPr>
          <p:nvPr/>
        </p:nvSpPr>
        <p:spPr>
          <a:xfrm>
            <a:off x="4686790" y="2605770"/>
            <a:ext cx="1215770" cy="48463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601668" y="433880"/>
            <a:ext cx="7879921" cy="357827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. Write a CTE to calculate the cumulative total of products ordered by each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69349-2B4D-421E-02CE-5C492B57A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409" y="1654509"/>
            <a:ext cx="4265996" cy="213787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5A0F8D6-99CD-5228-8EFC-1D9F4B89F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64" r="46303" b="31071"/>
          <a:stretch/>
        </p:blipFill>
        <p:spPr>
          <a:xfrm>
            <a:off x="5885606" y="1655519"/>
            <a:ext cx="2595985" cy="2168811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5B7FCC-B9C5-B479-8BB9-C9093F03910B}"/>
              </a:ext>
            </a:extLst>
          </p:cNvPr>
          <p:cNvSpPr>
            <a:spLocks/>
          </p:cNvSpPr>
          <p:nvPr/>
        </p:nvSpPr>
        <p:spPr>
          <a:xfrm>
            <a:off x="601669" y="1015853"/>
            <a:ext cx="4326735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891C13-82B5-BA2A-3FA5-EF0BF354C6C0}"/>
              </a:ext>
            </a:extLst>
          </p:cNvPr>
          <p:cNvSpPr>
            <a:spLocks/>
          </p:cNvSpPr>
          <p:nvPr/>
        </p:nvSpPr>
        <p:spPr>
          <a:xfrm>
            <a:off x="5885606" y="1054348"/>
            <a:ext cx="2595984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AA7628C-6F96-DFE7-1E74-5B57591A2916}"/>
              </a:ext>
            </a:extLst>
          </p:cNvPr>
          <p:cNvSpPr>
            <a:spLocks/>
          </p:cNvSpPr>
          <p:nvPr/>
        </p:nvSpPr>
        <p:spPr>
          <a:xfrm>
            <a:off x="601670" y="4101241"/>
            <a:ext cx="7940660" cy="55394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Analyzing cumulative orders can help design effective loyalty programs. Users with high totals may be targeted for exclusive rewards or recognition, fostering customer retention.</a:t>
            </a:r>
            <a:endParaRPr 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13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2CCEFED2-97A8-F87C-18B7-8BB180C071D3}"/>
              </a:ext>
            </a:extLst>
          </p:cNvPr>
          <p:cNvSpPr>
            <a:spLocks/>
          </p:cNvSpPr>
          <p:nvPr/>
        </p:nvSpPr>
        <p:spPr>
          <a:xfrm>
            <a:off x="4973462" y="2406909"/>
            <a:ext cx="1000732" cy="48463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850427" y="651268"/>
            <a:ext cx="7386494" cy="240728"/>
          </a:xfrm>
          <a:prstGeom prst="rect">
            <a:avLst/>
          </a:prstGeom>
          <a:ln w="12700">
            <a:solidFill>
              <a:srgbClr val="0000C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. Use a CTE to find the top 5 users with the highest number of orders.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8279E-917B-0A32-92B9-36026E936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426" y="1886131"/>
            <a:ext cx="4123036" cy="1526189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E849933-7F72-335F-0436-9B2D7E738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290" b="11720"/>
          <a:stretch/>
        </p:blipFill>
        <p:spPr>
          <a:xfrm>
            <a:off x="6042397" y="1858564"/>
            <a:ext cx="1985165" cy="1553756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F46A59-3971-997C-BF35-13A617D45CA4}"/>
              </a:ext>
            </a:extLst>
          </p:cNvPr>
          <p:cNvSpPr>
            <a:spLocks/>
          </p:cNvSpPr>
          <p:nvPr/>
        </p:nvSpPr>
        <p:spPr>
          <a:xfrm>
            <a:off x="850426" y="1176196"/>
            <a:ext cx="4026983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876AD0-61F1-5640-D41E-646BAA889587}"/>
              </a:ext>
            </a:extLst>
          </p:cNvPr>
          <p:cNvSpPr>
            <a:spLocks/>
          </p:cNvSpPr>
          <p:nvPr/>
        </p:nvSpPr>
        <p:spPr>
          <a:xfrm>
            <a:off x="5974195" y="1172084"/>
            <a:ext cx="2090322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44F11F-3802-96B6-4D20-5900591AF142}"/>
              </a:ext>
            </a:extLst>
          </p:cNvPr>
          <p:cNvSpPr>
            <a:spLocks/>
          </p:cNvSpPr>
          <p:nvPr/>
        </p:nvSpPr>
        <p:spPr>
          <a:xfrm>
            <a:off x="754070" y="4098800"/>
            <a:ext cx="7482850" cy="76108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 Top users helps recognize high-value customers who significantly contribute to </a:t>
            </a:r>
            <a:r>
              <a:rPr lang="en-US" sz="1000" b="1" dirty="0" err="1"/>
              <a:t>revenue.For</a:t>
            </a:r>
            <a:r>
              <a:rPr lang="en-US" sz="1000" b="1" dirty="0"/>
              <a:t> lower-ranking, affordable products, merchants can target price-sensitive customers and optimize for volume sales.</a:t>
            </a:r>
          </a:p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/>
                </a:solidFill>
              </a:rPr>
              <a:t>Analyzing order counts can serve as a metric for evaluating sales team performance </a:t>
            </a:r>
          </a:p>
        </p:txBody>
      </p:sp>
    </p:spTree>
    <p:extLst>
      <p:ext uri="{BB962C8B-B14F-4D97-AF65-F5344CB8AC3E}">
        <p14:creationId xmlns:p14="http://schemas.microsoft.com/office/powerpoint/2010/main" val="124567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CEAB60-B2CF-61E4-D1EE-D0A4C916E7BA}"/>
              </a:ext>
            </a:extLst>
          </p:cNvPr>
          <p:cNvSpPr/>
          <p:nvPr/>
        </p:nvSpPr>
        <p:spPr>
          <a:xfrm>
            <a:off x="143555" y="121464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8A046-B999-F373-CAE7-8FD5E57019F7}"/>
              </a:ext>
            </a:extLst>
          </p:cNvPr>
          <p:cNvSpPr>
            <a:spLocks/>
          </p:cNvSpPr>
          <p:nvPr/>
        </p:nvSpPr>
        <p:spPr>
          <a:xfrm>
            <a:off x="2434130" y="281175"/>
            <a:ext cx="3970330" cy="4581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Summary Analysis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519761E-C510-659F-A1EB-D7F1E3A45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080" y="1152400"/>
            <a:ext cx="3383280" cy="34565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Orders: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Jane Smith placed the most orders (8), followed by John Doe (7), William Clark (6), and Isabella Rodriguez (5).</a:t>
            </a:r>
          </a:p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Engagement: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 users placed more than 3 orders during the analysis period.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 Order Quantity: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average order quantity for the "Herbal Tea Collection" is 35 units, making it the product with the highest order volume.</a:t>
            </a:r>
          </a:p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Ranking: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Jane Smith ranks 1st for total quantity ordered (154 units), with Emily Davis ranking 2nd (</a:t>
            </a:r>
            <a:r>
              <a:rPr kumimoji="0" lang="en-US" altLang="en-US" sz="1050" b="0" i="0" u="none" strike="noStrike" cap="none" normalizeH="0" baseline="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123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units), calculated using the ROW_NUMBER() function.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Merchant Activity: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most active merchants are from Nigeria (country code 115) and the United States (country code 101).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6D11E19-F131-47B8-5912-6077A7130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706" y="1113285"/>
            <a:ext cx="3284509" cy="34565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Range: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Product prices range from a minimum of $10 to a maximum of $1,500.</a:t>
            </a:r>
          </a:p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Product Quantities: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Jane Smith (154) and Emily Davis (123) secured the highest positions for the total quantity of products ordered.</a:t>
            </a:r>
            <a:endParaRPr lang="en-US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Offerings: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"Home Essential" offers 25 products, while "Gadget Galaxy" offers 22 products on the platform.</a:t>
            </a: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 Product Price: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average product price across all orders is $317.52.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Categories: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Products are categorized by price: low price (below $500), medium price ($500-$900), and high price (above $900). All orders were placed in September 2024. </a:t>
            </a:r>
          </a:p>
        </p:txBody>
      </p:sp>
    </p:spTree>
    <p:extLst>
      <p:ext uri="{BB962C8B-B14F-4D97-AF65-F5344CB8AC3E}">
        <p14:creationId xmlns:p14="http://schemas.microsoft.com/office/powerpoint/2010/main" val="3850325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C985AC9D-9C5F-0982-FC60-6273E0BE9B7B}"/>
              </a:ext>
            </a:extLst>
          </p:cNvPr>
          <p:cNvSpPr>
            <a:spLocks/>
          </p:cNvSpPr>
          <p:nvPr/>
        </p:nvSpPr>
        <p:spPr>
          <a:xfrm>
            <a:off x="3967050" y="2841254"/>
            <a:ext cx="1461966" cy="334257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766753" y="587732"/>
            <a:ext cx="7470168" cy="44137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Write a query to display the names of products that have been ordered at least once.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8B68AD-A2C6-09D1-2124-AA4533970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752" y="2106474"/>
            <a:ext cx="3206805" cy="156032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A3B21E-1CE9-ED41-67DD-268674C37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8655" y="2086511"/>
            <a:ext cx="2673927" cy="1660694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AD2152-A6A7-31B8-FB77-61AC15125AD4}"/>
              </a:ext>
            </a:extLst>
          </p:cNvPr>
          <p:cNvSpPr>
            <a:spLocks/>
          </p:cNvSpPr>
          <p:nvPr/>
        </p:nvSpPr>
        <p:spPr>
          <a:xfrm>
            <a:off x="760245" y="1596419"/>
            <a:ext cx="3206805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A5053E-2934-EAD3-7451-17F1ECA69C4A}"/>
              </a:ext>
            </a:extLst>
          </p:cNvPr>
          <p:cNvSpPr>
            <a:spLocks/>
          </p:cNvSpPr>
          <p:nvPr/>
        </p:nvSpPr>
        <p:spPr>
          <a:xfrm>
            <a:off x="5419403" y="1601424"/>
            <a:ext cx="2772429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AF77D7B-FED2-ADA9-71EB-B5DF1D435346}"/>
              </a:ext>
            </a:extLst>
          </p:cNvPr>
          <p:cNvSpPr/>
          <p:nvPr/>
        </p:nvSpPr>
        <p:spPr>
          <a:xfrm>
            <a:off x="754375" y="4098800"/>
            <a:ext cx="7480773" cy="64536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</a:t>
            </a:r>
            <a:r>
              <a:rPr lang="en-US" sz="1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usiness should monitor their stock levels closely to avoid upcoming shortages.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In future, implementing bundling strategies can encourage customers to purchase related products together to increase the overall order value.</a:t>
            </a:r>
            <a:endParaRPr 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42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3EF8AC59-0EFE-7B2F-6052-18A935C0A022}"/>
              </a:ext>
            </a:extLst>
          </p:cNvPr>
          <p:cNvSpPr>
            <a:spLocks/>
          </p:cNvSpPr>
          <p:nvPr/>
        </p:nvSpPr>
        <p:spPr>
          <a:xfrm>
            <a:off x="3418999" y="2618445"/>
            <a:ext cx="903174" cy="28047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1464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601670" y="662663"/>
            <a:ext cx="8093365" cy="393614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. Retrieve the details of all users who are from the same country as the merchant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86D0CD-E082-92F1-C8C9-A73C29FF5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9295" y="1955604"/>
            <a:ext cx="4231983" cy="1939921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086F42-F704-D14F-EB94-47A0F6316A7A}"/>
              </a:ext>
            </a:extLst>
          </p:cNvPr>
          <p:cNvSpPr>
            <a:spLocks/>
          </p:cNvSpPr>
          <p:nvPr/>
        </p:nvSpPr>
        <p:spPr>
          <a:xfrm>
            <a:off x="601670" y="1419418"/>
            <a:ext cx="2810953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B98EDC-FCD8-4300-29CC-EAA4272859B6}"/>
              </a:ext>
            </a:extLst>
          </p:cNvPr>
          <p:cNvSpPr>
            <a:spLocks/>
          </p:cNvSpPr>
          <p:nvPr/>
        </p:nvSpPr>
        <p:spPr>
          <a:xfrm>
            <a:off x="4372277" y="1430347"/>
            <a:ext cx="4322758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366F74-D403-F1A1-B3D6-903C5C38346B}"/>
              </a:ext>
            </a:extLst>
          </p:cNvPr>
          <p:cNvSpPr/>
          <p:nvPr/>
        </p:nvSpPr>
        <p:spPr>
          <a:xfrm>
            <a:off x="557914" y="4098799"/>
            <a:ext cx="8093364" cy="76352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Strengthen local marketing campaigns</a:t>
            </a:r>
            <a:r>
              <a:rPr lang="en-US" sz="11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50" b="1" dirty="0"/>
              <a:t>businesses should prioritize country-specific marketing strategies, fast local delivery, country-specific products, and customer testimonials.</a:t>
            </a:r>
            <a:r>
              <a:rPr lang="en-US" sz="105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In future, it is recommended introducing customer loyalty programs based on purchase history can help retain local users and encourage repeat purchases..</a:t>
            </a:r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79593D-2E0B-0D60-13CB-D5528BE4B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967" y="1913386"/>
            <a:ext cx="2757471" cy="1982139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348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449F8-B1E1-BFC9-9501-94D5612C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0" y="128470"/>
            <a:ext cx="8852159" cy="4901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DD8AD-BE62-7326-01B3-72EF40DE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720" y="1197405"/>
            <a:ext cx="4733855" cy="2290575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en-US" sz="4400" b="1" dirty="0">
                <a:latin typeface="Sylfaen" panose="010A0502050306030303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Sylfaen" panose="010A0502050306030303" pitchFamily="18" charset="0"/>
                <a:cs typeface="Times New Roman" panose="02020603050405020304" pitchFamily="18" charset="0"/>
              </a:rPr>
              <a:t>Aggregate Functions: (SUM, AVG, COUNT, MIN, MAX) </a:t>
            </a:r>
            <a:endParaRPr lang="en-US" dirty="0"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429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323DC3DC-8C30-7FA6-3ADC-164BE64BE3B3}"/>
              </a:ext>
            </a:extLst>
          </p:cNvPr>
          <p:cNvSpPr>
            <a:spLocks/>
          </p:cNvSpPr>
          <p:nvPr/>
        </p:nvSpPr>
        <p:spPr>
          <a:xfrm>
            <a:off x="3835446" y="2571750"/>
            <a:ext cx="1151654" cy="341413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8470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907079" y="433880"/>
            <a:ext cx="7787955" cy="30541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Calculate the total quantity of products ordered by each user.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79BC9-DB58-5DFB-4D32-F49D2FD32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7080" y="1655520"/>
            <a:ext cx="2901395" cy="2020215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B6FB86-38C3-EDCA-7ADD-BA11EF02C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7100" y="1655520"/>
            <a:ext cx="3237585" cy="2020215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EEDC08-CCF0-BD12-7872-F559145B8674}"/>
              </a:ext>
            </a:extLst>
          </p:cNvPr>
          <p:cNvSpPr>
            <a:spLocks/>
          </p:cNvSpPr>
          <p:nvPr/>
        </p:nvSpPr>
        <p:spPr>
          <a:xfrm>
            <a:off x="907079" y="1154134"/>
            <a:ext cx="2901395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3120C8-FCF4-6DD0-55FF-B4F9A4596AEA}"/>
              </a:ext>
            </a:extLst>
          </p:cNvPr>
          <p:cNvSpPr>
            <a:spLocks/>
          </p:cNvSpPr>
          <p:nvPr/>
        </p:nvSpPr>
        <p:spPr>
          <a:xfrm>
            <a:off x="4941526" y="1154133"/>
            <a:ext cx="3283159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388BC5-1E70-1389-9A89-DDCC4E645C36}"/>
              </a:ext>
            </a:extLst>
          </p:cNvPr>
          <p:cNvSpPr>
            <a:spLocks/>
          </p:cNvSpPr>
          <p:nvPr/>
        </p:nvSpPr>
        <p:spPr>
          <a:xfrm>
            <a:off x="907080" y="4098800"/>
            <a:ext cx="7480773" cy="76352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Highest-volume customers, ordering between 115 and 154 products.</a:t>
            </a:r>
            <a:r>
              <a:rPr lang="en-US" sz="1000" b="1" kern="1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/>
              <a:t>In future, engaging with these users through personalized promotions or loyalty programs could increase retention and drive further sales.</a:t>
            </a:r>
            <a:endParaRPr lang="en-US" sz="1000" b="1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lowest-volume customers, re-engagement strategies, such as sending personalized offers or providing incentives for repeat purchases, could help retain these customers.</a:t>
            </a:r>
            <a:endParaRPr 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17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A52381F6-ACC9-AA91-ABD1-AEE5E89E4E87}"/>
              </a:ext>
            </a:extLst>
          </p:cNvPr>
          <p:cNvSpPr>
            <a:spLocks/>
          </p:cNvSpPr>
          <p:nvPr/>
        </p:nvSpPr>
        <p:spPr>
          <a:xfrm>
            <a:off x="3918104" y="2397856"/>
            <a:ext cx="1264717" cy="305410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C8AA-6E59-D598-07C4-DEAA8FE4668E}"/>
              </a:ext>
            </a:extLst>
          </p:cNvPr>
          <p:cNvSpPr>
            <a:spLocks/>
          </p:cNvSpPr>
          <p:nvPr/>
        </p:nvSpPr>
        <p:spPr>
          <a:xfrm>
            <a:off x="143555" y="128469"/>
            <a:ext cx="8856890" cy="4900571"/>
          </a:xfrm>
          <a:prstGeom prst="rect">
            <a:avLst/>
          </a:prstGeom>
          <a:solidFill>
            <a:srgbClr val="00206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BB5B0-288D-40BB-9F20-E0DD2838BED2}"/>
              </a:ext>
            </a:extLst>
          </p:cNvPr>
          <p:cNvSpPr>
            <a:spLocks/>
          </p:cNvSpPr>
          <p:nvPr/>
        </p:nvSpPr>
        <p:spPr>
          <a:xfrm>
            <a:off x="601670" y="433880"/>
            <a:ext cx="7329842" cy="30541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Find the average order quantity for each product.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C3563-7546-E2FC-F32A-DD03FDD84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743" y="1537128"/>
            <a:ext cx="3273363" cy="2083254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27700-FEE6-8107-B3B4-2F8324A796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5896" y="1570642"/>
            <a:ext cx="3163729" cy="2083254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BCA9F8-F4B5-12A9-0F43-2B4F5E09B028}"/>
              </a:ext>
            </a:extLst>
          </p:cNvPr>
          <p:cNvSpPr>
            <a:spLocks/>
          </p:cNvSpPr>
          <p:nvPr/>
        </p:nvSpPr>
        <p:spPr>
          <a:xfrm>
            <a:off x="601670" y="1044700"/>
            <a:ext cx="3359510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1A32DE-435F-BFF9-15FA-25639D432CA2}"/>
              </a:ext>
            </a:extLst>
          </p:cNvPr>
          <p:cNvSpPr>
            <a:spLocks/>
          </p:cNvSpPr>
          <p:nvPr/>
        </p:nvSpPr>
        <p:spPr>
          <a:xfrm>
            <a:off x="5182822" y="1044700"/>
            <a:ext cx="3206803" cy="33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4D6EC9-954C-54B0-71A3-0FE49C29DA0D}"/>
              </a:ext>
            </a:extLst>
          </p:cNvPr>
          <p:cNvSpPr>
            <a:spLocks/>
          </p:cNvSpPr>
          <p:nvPr/>
        </p:nvSpPr>
        <p:spPr>
          <a:xfrm>
            <a:off x="601670" y="4098800"/>
            <a:ext cx="7938583" cy="76352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By analyzing the average order quantities for each product, businesses can better manage their inventory, optimize pricing strategies.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Tailor marketing efforts to maximize sales and enhance the customer experience.</a:t>
            </a:r>
            <a:endParaRPr 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233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2257</Words>
  <Application>Microsoft Office PowerPoint</Application>
  <PresentationFormat>On-screen Show (16:9)</PresentationFormat>
  <Paragraphs>169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Aptos</vt:lpstr>
      <vt:lpstr>Arial</vt:lpstr>
      <vt:lpstr>Calibri</vt:lpstr>
      <vt:lpstr>Segoe UI Black</vt:lpstr>
      <vt:lpstr>Sylfaen</vt:lpstr>
      <vt:lpstr>Times New Roman</vt:lpstr>
      <vt:lpstr>Wingdings</vt:lpstr>
      <vt:lpstr>Office Theme</vt:lpstr>
      <vt:lpstr>Final Portfolio Project on SQL Part Topic : Comprehensive E-commerce Data Management  and Analysis</vt:lpstr>
      <vt:lpstr>Project Schema: eCommerce_DB </vt:lpstr>
      <vt:lpstr> Basic Queries </vt:lpstr>
      <vt:lpstr>PowerPoint Presentation</vt:lpstr>
      <vt:lpstr>PowerPoint Presentation</vt:lpstr>
      <vt:lpstr>PowerPoint Presentation</vt:lpstr>
      <vt:lpstr> Aggregate Functions: (SUM, AVG, COUNT, MIN, MAX) </vt:lpstr>
      <vt:lpstr>PowerPoint Presentation</vt:lpstr>
      <vt:lpstr>PowerPoint Presentation</vt:lpstr>
      <vt:lpstr>PowerPoint Presentation</vt:lpstr>
      <vt:lpstr>PowerPoint Presentation</vt:lpstr>
      <vt:lpstr> Group By &amp; Having Clauses </vt:lpstr>
      <vt:lpstr>PowerPoint Presentation</vt:lpstr>
      <vt:lpstr>PowerPoint Presentation</vt:lpstr>
      <vt:lpstr>PowerPoint Presentation</vt:lpstr>
      <vt:lpstr> SQL Joins  </vt:lpstr>
      <vt:lpstr>PowerPoint Presentation</vt:lpstr>
      <vt:lpstr>PowerPoint Presentation</vt:lpstr>
      <vt:lpstr>PowerPoint Presentation</vt:lpstr>
      <vt:lpstr> Window Functions (Aggregate Functions) </vt:lpstr>
      <vt:lpstr>PowerPoint Presentation</vt:lpstr>
      <vt:lpstr>PowerPoint Presentation</vt:lpstr>
      <vt:lpstr> Window Functions (Ranking)</vt:lpstr>
      <vt:lpstr>PowerPoint Presentation</vt:lpstr>
      <vt:lpstr>PowerPoint Presentation</vt:lpstr>
      <vt:lpstr>PowerPoint Presentation</vt:lpstr>
      <vt:lpstr>PowerPoint Presentation</vt:lpstr>
      <vt:lpstr> Window Functions (Value/Analytic)</vt:lpstr>
      <vt:lpstr>PowerPoint Presentation</vt:lpstr>
      <vt:lpstr>PowerPoint Presentation</vt:lpstr>
      <vt:lpstr>PowerPoint Presentation</vt:lpstr>
      <vt:lpstr>PowerPoint Presentation</vt:lpstr>
      <vt:lpstr> Subqueries</vt:lpstr>
      <vt:lpstr>PowerPoint Presentation</vt:lpstr>
      <vt:lpstr>PowerPoint Presentation</vt:lpstr>
      <vt:lpstr> Case Statements </vt:lpstr>
      <vt:lpstr>PowerPoint Presentation</vt:lpstr>
      <vt:lpstr>PowerPoint Presentation</vt:lpstr>
      <vt:lpstr> Time-Related Operations</vt:lpstr>
      <vt:lpstr>PowerPoint Presentation</vt:lpstr>
      <vt:lpstr>PowerPoint Presentation</vt:lpstr>
      <vt:lpstr>PowerPoint Presentation</vt:lpstr>
      <vt:lpstr> Common Table Expressions (CTE)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2024-09-29T12:50:28Z</dcterms:modified>
</cp:coreProperties>
</file>